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71" r:id="rId4"/>
    <p:sldId id="276" r:id="rId5"/>
    <p:sldId id="272" r:id="rId6"/>
    <p:sldId id="274" r:id="rId7"/>
    <p:sldId id="257" r:id="rId8"/>
    <p:sldId id="261" r:id="rId9"/>
    <p:sldId id="263" r:id="rId10"/>
    <p:sldId id="267" r:id="rId11"/>
    <p:sldId id="258" r:id="rId12"/>
    <p:sldId id="268" r:id="rId13"/>
    <p:sldId id="283" r:id="rId14"/>
    <p:sldId id="262" r:id="rId15"/>
    <p:sldId id="269" r:id="rId16"/>
    <p:sldId id="279" r:id="rId17"/>
    <p:sldId id="265" r:id="rId18"/>
    <p:sldId id="259" r:id="rId19"/>
    <p:sldId id="280" r:id="rId20"/>
    <p:sldId id="277" r:id="rId21"/>
    <p:sldId id="264" r:id="rId22"/>
    <p:sldId id="282" r:id="rId23"/>
    <p:sldId id="266" r:id="rId24"/>
    <p:sldId id="284" r:id="rId25"/>
    <p:sldId id="281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25"/>
    <a:srgbClr val="F6A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4"/>
    <p:restoredTop sz="68984"/>
  </p:normalViewPr>
  <p:slideViewPr>
    <p:cSldViewPr snapToGrid="0">
      <p:cViewPr>
        <p:scale>
          <a:sx n="100" d="100"/>
          <a:sy n="100" d="100"/>
        </p:scale>
        <p:origin x="1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7504-7825-6E4A-97A2-F5C8D8B61042}" type="datetimeFigureOut">
              <a:rPr lang="en-US" smtClean="0"/>
              <a:t>5/11/24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1B7DF-B7B4-A64A-8FE8-8567A1CB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3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Sony TFL Build had no logging</a:t>
            </a:r>
          </a:p>
          <a:p>
            <a:endParaRPr lang="en-US" dirty="0"/>
          </a:p>
          <a:p>
            <a:r>
              <a:rPr lang="en-US" dirty="0"/>
              <a:t>I didn’t even know I was using some of things missing.</a:t>
            </a:r>
          </a:p>
          <a:p>
            <a:endParaRPr lang="en-US" dirty="0"/>
          </a:p>
          <a:p>
            <a:r>
              <a:rPr lang="en-US" dirty="0"/>
              <a:t>Thanks </a:t>
            </a:r>
            <a:r>
              <a:rPr lang="en-US" dirty="0" err="1"/>
              <a:t>Mr</a:t>
            </a:r>
            <a:r>
              <a:rPr lang="en-US" dirty="0"/>
              <a:t> Lin, and the MIC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7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pipeline! </a:t>
            </a:r>
          </a:p>
          <a:p>
            <a:endParaRPr lang="en-US" dirty="0"/>
          </a:p>
          <a:p>
            <a:r>
              <a:rPr lang="en-US" dirty="0"/>
              <a:t>Just one small compiler warning…</a:t>
            </a:r>
          </a:p>
          <a:p>
            <a:r>
              <a:rPr lang="en-US" dirty="0"/>
              <a:t>Something about </a:t>
            </a:r>
            <a:r>
              <a:rPr lang="en-US" dirty="0" err="1"/>
              <a:t>onnx-tensorflow</a:t>
            </a:r>
            <a:r>
              <a:rPr lang="en-US" dirty="0"/>
              <a:t> being past end of life. I’m sure it unimportant (more foreshadowing)</a:t>
            </a:r>
          </a:p>
          <a:p>
            <a:endParaRPr lang="en-US" dirty="0"/>
          </a:p>
          <a:p>
            <a:r>
              <a:rPr lang="en-US" dirty="0"/>
              <a:t>All that’s left is &lt;read from screen&gt;</a:t>
            </a:r>
          </a:p>
          <a:p>
            <a:endParaRPr lang="en-US" dirty="0"/>
          </a:p>
          <a:p>
            <a:r>
              <a:rPr lang="en-US" dirty="0"/>
              <a:t>Crap!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do not have enough time left for SSD or Yolo.</a:t>
            </a:r>
          </a:p>
          <a:p>
            <a:endParaRPr lang="en-US" dirty="0"/>
          </a:p>
          <a:p>
            <a:r>
              <a:rPr lang="en-US" dirty="0"/>
              <a:t>Just the image tagging alone will kill two full days. And we are looking at 2 weeks till demo!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9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new plan Skip object detection an just use a classifier</a:t>
            </a:r>
          </a:p>
          <a:p>
            <a:endParaRPr lang="en-US" dirty="0"/>
          </a:p>
          <a:p>
            <a:r>
              <a:rPr lang="en-US" dirty="0"/>
              <a:t>Let’s take a look at the pre-trained models available.</a:t>
            </a:r>
          </a:p>
          <a:p>
            <a:r>
              <a:rPr lang="en-US" dirty="0"/>
              <a:t>I got less than 1MB of space to work with at a non-functional image size… Oh boy.</a:t>
            </a:r>
          </a:p>
          <a:p>
            <a:endParaRPr lang="en-US" dirty="0"/>
          </a:p>
          <a:p>
            <a:r>
              <a:rPr lang="en-US" dirty="0"/>
              <a:t>Let’s try </a:t>
            </a:r>
            <a:r>
              <a:rPr lang="en-US" dirty="0" err="1"/>
              <a:t>MobileNet</a:t>
            </a:r>
            <a:r>
              <a:rPr lang="en-US" dirty="0"/>
              <a:t> V3</a:t>
            </a:r>
          </a:p>
          <a:p>
            <a:endParaRPr lang="en-US" dirty="0"/>
          </a:p>
          <a:p>
            <a:r>
              <a:rPr lang="en-US" dirty="0"/>
              <a:t>6Meg / 4 for the quantization, will be 1.5 (ended up at 1.8)… I can prune in half… right?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36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just loading up the </a:t>
            </a:r>
            <a:r>
              <a:rPr lang="en-US" dirty="0" err="1"/>
              <a:t>LeNet</a:t>
            </a:r>
            <a:r>
              <a:rPr lang="en-US" dirty="0"/>
              <a:t> at QQVGA leaves only 400kB of space for incoming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4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Well, crap!</a:t>
            </a:r>
          </a:p>
          <a:p>
            <a:pPr lvl="0"/>
            <a:r>
              <a:rPr lang="en-US" dirty="0"/>
              <a:t>400kB is not even enough to even capture 2x160x120 for the model input images!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96x96 is small, how small? That is too small.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How about a crop instead... Yeah, I think I can work with that.</a:t>
            </a:r>
          </a:p>
          <a:p>
            <a:pPr lvl="0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saw both of these errors quite a 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But the camera front end is open. Start at the beginning and go over each error condition:</a:t>
            </a:r>
          </a:p>
          <a:p>
            <a:r>
              <a:rPr lang="en-US" dirty="0"/>
              <a:t>Gotcha!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31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Before </a:t>
            </a:r>
            <a:r>
              <a:rPr lang="en-US" dirty="0" err="1"/>
              <a:t>GoogLeNet</a:t>
            </a:r>
            <a:r>
              <a:rPr lang="en-US" dirty="0"/>
              <a:t>, everything is linear, one step then the next.</a:t>
            </a:r>
          </a:p>
          <a:p>
            <a:r>
              <a:rPr lang="en-US" dirty="0"/>
              <a:t>This means the input of each layer is “easy” to trim based on the output from the prior layer and the input to the next</a:t>
            </a:r>
          </a:p>
          <a:p>
            <a:endParaRPr lang="en-US" dirty="0"/>
          </a:p>
          <a:p>
            <a:r>
              <a:rPr lang="en-US" dirty="0"/>
              <a:t>But after that our path is not so simple.</a:t>
            </a:r>
          </a:p>
          <a:p>
            <a:r>
              <a:rPr lang="en-US" dirty="0"/>
              <a:t>Layers bypass, re-enter, and skip over</a:t>
            </a:r>
          </a:p>
          <a:p>
            <a:r>
              <a:rPr lang="en-US" dirty="0"/>
              <a:t>Pruning that nonsense is way over my paygrade.</a:t>
            </a:r>
          </a:p>
          <a:p>
            <a:endParaRPr lang="en-US" dirty="0"/>
          </a:p>
          <a:p>
            <a:r>
              <a:rPr lang="en-US" dirty="0"/>
              <a:t>Thanks for the help on that </a:t>
            </a:r>
            <a:r>
              <a:rPr lang="en-US" dirty="0" err="1"/>
              <a:t>Mr</a:t>
            </a:r>
            <a:r>
              <a:rPr lang="en-US" dirty="0"/>
              <a:t> 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8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a 20 second inference time among friends?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8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confusion matrix: Original training run… That is non-functional</a:t>
            </a:r>
          </a:p>
          <a:p>
            <a:endParaRPr lang="en-US" dirty="0"/>
          </a:p>
          <a:p>
            <a:r>
              <a:rPr lang="en-US" dirty="0"/>
              <a:t>Top:       Original Image, </a:t>
            </a:r>
          </a:p>
          <a:p>
            <a:r>
              <a:rPr lang="en-US" dirty="0"/>
              <a:t>Center:  permuted, </a:t>
            </a:r>
          </a:p>
          <a:p>
            <a:r>
              <a:rPr lang="en-US" dirty="0"/>
              <a:t>Bottom:  rotated</a:t>
            </a:r>
          </a:p>
          <a:p>
            <a:endParaRPr lang="en-US" dirty="0"/>
          </a:p>
          <a:p>
            <a:r>
              <a:rPr lang="en-US" dirty="0"/>
              <a:t>Right confusion matrix: After augmentation</a:t>
            </a:r>
          </a:p>
          <a:p>
            <a:r>
              <a:rPr lang="en-US" dirty="0"/>
              <a:t>Not great, but actually not terrible!</a:t>
            </a:r>
          </a:p>
          <a:p>
            <a:endParaRPr lang="en-US" dirty="0"/>
          </a:p>
          <a:p>
            <a:r>
              <a:rPr lang="en-US" dirty="0"/>
              <a:t>I also seem to have lost some images somewhere along the 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changed the model training, I would get a different result.. But still the same answer for every image that came in.</a:t>
            </a:r>
          </a:p>
          <a:p>
            <a:r>
              <a:rPr lang="en-US" dirty="0"/>
              <a:t>I tried everything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Lin suggested running the </a:t>
            </a:r>
            <a:r>
              <a:rPr lang="en-US" dirty="0" err="1"/>
              <a:t>TFLite</a:t>
            </a:r>
            <a:r>
              <a:rPr lang="en-US" dirty="0"/>
              <a:t> model in python on my desktop. </a:t>
            </a:r>
          </a:p>
          <a:p>
            <a:r>
              <a:rPr lang="en-US" dirty="0"/>
              <a:t>The model is no good! Same results at every image.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Lin suggested changing out </a:t>
            </a:r>
            <a:r>
              <a:rPr lang="en-US" dirty="0" err="1"/>
              <a:t>onnx-tensorflow</a:t>
            </a:r>
            <a:r>
              <a:rPr lang="en-US" dirty="0"/>
              <a:t> with onnx2tf… Hay, remember that compiler warning way back when?</a:t>
            </a:r>
          </a:p>
          <a:p>
            <a:r>
              <a:rPr lang="en-US" dirty="0"/>
              <a:t> What was it: Something about </a:t>
            </a:r>
            <a:r>
              <a:rPr lang="en-US" dirty="0" err="1"/>
              <a:t>onnx-tensorflow</a:t>
            </a:r>
            <a:r>
              <a:rPr lang="en-US" dirty="0"/>
              <a:t> being deprecated and no longer supported?</a:t>
            </a:r>
          </a:p>
          <a:p>
            <a:endParaRPr lang="en-US" dirty="0"/>
          </a:p>
          <a:p>
            <a:r>
              <a:rPr lang="en-US" dirty="0"/>
              <a:t>Changing Converter out… Non trivial task. But at least I got to write more for loops</a:t>
            </a:r>
          </a:p>
          <a:p>
            <a:endParaRPr lang="en-US" dirty="0"/>
          </a:p>
          <a:p>
            <a:r>
              <a:rPr lang="en-US" dirty="0"/>
              <a:t>Works on Python.... But not on the board</a:t>
            </a:r>
          </a:p>
          <a:p>
            <a:r>
              <a:rPr lang="en-US" dirty="0"/>
              <a:t>This makes no sense! </a:t>
            </a:r>
          </a:p>
          <a:p>
            <a:r>
              <a:rPr lang="en-US" dirty="0"/>
              <a:t>Everything is the same, what could be different.</a:t>
            </a:r>
          </a:p>
          <a:p>
            <a:endParaRPr lang="en-US" dirty="0"/>
          </a:p>
          <a:p>
            <a:r>
              <a:rPr lang="en-US" dirty="0"/>
              <a:t>Woke up in the middle of the night with the realization that there are 2 things different:</a:t>
            </a:r>
          </a:p>
          <a:p>
            <a:r>
              <a:rPr lang="en-US" dirty="0"/>
              <a:t> The hardware (Do I have a non reported memory issue? C can be </a:t>
            </a:r>
            <a:r>
              <a:rPr lang="en-US" dirty="0" err="1"/>
              <a:t>trixy</a:t>
            </a:r>
            <a:r>
              <a:rPr lang="en-US" dirty="0"/>
              <a:t> that way)</a:t>
            </a:r>
          </a:p>
          <a:p>
            <a:r>
              <a:rPr lang="en-US" dirty="0"/>
              <a:t> The camera. My inference time is WAY over the minimum 5 Hz. Is it somehow partially overwriting the buffer?</a:t>
            </a:r>
          </a:p>
          <a:p>
            <a:endParaRPr lang="en-US" dirty="0"/>
          </a:p>
          <a:p>
            <a:r>
              <a:rPr lang="en-US" dirty="0"/>
              <a:t>Put the changes into play got variation. At 3AM in a dark room.</a:t>
            </a:r>
          </a:p>
          <a:p>
            <a:r>
              <a:rPr lang="en-US" dirty="0"/>
              <a:t>… the next morning no joy. Same answer every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57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Low light gave me the variation of results!</a:t>
            </a:r>
          </a:p>
          <a:p>
            <a:r>
              <a:rPr lang="en-US" dirty="0"/>
              <a:t>Crazy low values work… The image intensity is too high!!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on the board: 0 – 255, Image from </a:t>
            </a:r>
            <a:r>
              <a:rPr lang="en-US" dirty="0" err="1"/>
              <a:t>DataLoader</a:t>
            </a:r>
            <a:r>
              <a:rPr lang="en-US" dirty="0"/>
              <a:t>  0.0 to 1.0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torchvision.transforms.ToTensor</a:t>
            </a:r>
            <a:r>
              <a:rPr lang="en-US" dirty="0"/>
              <a:t> is normalizing to 1!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3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our area the eastern fox squirrel is an invasive species, crowding out native squirrels, </a:t>
            </a:r>
          </a:p>
          <a:p>
            <a:r>
              <a:rPr lang="en-US" dirty="0"/>
              <a:t>and over competing with many birds for resources.</a:t>
            </a:r>
          </a:p>
          <a:p>
            <a:endParaRPr lang="en-US" dirty="0"/>
          </a:p>
          <a:p>
            <a:r>
              <a:rPr lang="en-US" dirty="0"/>
              <a:t>I am targeting bird food resources issues.</a:t>
            </a:r>
          </a:p>
          <a:p>
            <a:endParaRPr lang="en-US" dirty="0"/>
          </a:p>
          <a:p>
            <a:r>
              <a:rPr lang="en-US" dirty="0"/>
              <a:t>Running on a low cost, low power microcontroller enables a field deployable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31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has to work!! No no no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Run the pipeline from the beginning</a:t>
            </a:r>
          </a:p>
          <a:p>
            <a:endParaRPr lang="en-US" dirty="0"/>
          </a:p>
          <a:p>
            <a:r>
              <a:rPr lang="en-US" dirty="0"/>
              <a:t>Write down every step.</a:t>
            </a:r>
          </a:p>
          <a:p>
            <a:endParaRPr lang="en-US" dirty="0"/>
          </a:p>
          <a:p>
            <a:r>
              <a:rPr lang="en-US" dirty="0"/>
              <a:t>Change the filenames for the model as I go.</a:t>
            </a:r>
          </a:p>
          <a:p>
            <a:r>
              <a:rPr lang="en-US" dirty="0"/>
              <a:t>No mistakes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Different Results!! … But non-sensical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Swap the byte order  RGB2BGR</a:t>
            </a:r>
          </a:p>
          <a:p>
            <a:r>
              <a:rPr lang="en-US" dirty="0"/>
              <a:t>It works!!!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38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lets see where we are with MobilNetV1</a:t>
            </a:r>
          </a:p>
          <a:p>
            <a:endParaRPr lang="en-US" dirty="0"/>
          </a:p>
          <a:p>
            <a:r>
              <a:rPr lang="en-US" dirty="0"/>
              <a:t>That is a long way to go before we can fit it on the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94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Oh, and a storm came in and re-arranged my tree.</a:t>
            </a:r>
          </a:p>
          <a:p>
            <a:endParaRPr lang="en-US" dirty="0"/>
          </a:p>
          <a:p>
            <a:r>
              <a:rPr lang="en-US" dirty="0"/>
              <a:t>The performance is actually not terrible! Ok, its bad, but not terrible. Ok, maybe its terrible. But it IS functional!</a:t>
            </a:r>
          </a:p>
          <a:p>
            <a:r>
              <a:rPr lang="en-US" dirty="0"/>
              <a:t>Well, for empty vs. squirrel anyway. Birds, not so much.</a:t>
            </a:r>
          </a:p>
          <a:p>
            <a:endParaRPr lang="en-US" dirty="0"/>
          </a:p>
          <a:p>
            <a:r>
              <a:rPr lang="en-US" dirty="0"/>
              <a:t>Looking at some of the bird data I think I know why:</a:t>
            </a:r>
          </a:p>
          <a:p>
            <a:r>
              <a:rPr lang="en-US" dirty="0"/>
              <a:t>There seems to be a theme here with the correct birds, and the incorrect birds…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at least The model conversion path is finally nailed down</a:t>
            </a:r>
          </a:p>
          <a:p>
            <a:r>
              <a:rPr lang="en-US" dirty="0"/>
              <a:t>Nice and simple!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21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better for empty… much worse for squirrel.</a:t>
            </a:r>
          </a:p>
          <a:p>
            <a:r>
              <a:rPr lang="en-US" dirty="0"/>
              <a:t>Still trash with birds.</a:t>
            </a:r>
          </a:p>
          <a:p>
            <a:endParaRPr lang="en-US" dirty="0"/>
          </a:p>
          <a:p>
            <a:r>
              <a:rPr lang="en-US" dirty="0"/>
              <a:t>The jpeg compression at QVGA is killing me on training images.</a:t>
            </a:r>
          </a:p>
          <a:p>
            <a:r>
              <a:rPr lang="en-US" dirty="0"/>
              <a:t>I just need to capture more training data a high rez, and focus on </a:t>
            </a:r>
            <a:r>
              <a:rPr lang="en-US"/>
              <a:t>larger birds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Does it work well?  No</a:t>
            </a:r>
          </a:p>
          <a:p>
            <a:endParaRPr lang="en-US" dirty="0"/>
          </a:p>
          <a:p>
            <a:r>
              <a:rPr lang="en-US" dirty="0"/>
              <a:t>Does it work? Absolutely. </a:t>
            </a:r>
          </a:p>
          <a:p>
            <a:r>
              <a:rPr lang="en-US" dirty="0"/>
              <a:t>At this point, I am calling that a win!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6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you, </a:t>
            </a:r>
          </a:p>
          <a:p>
            <a:endParaRPr lang="en-US" dirty="0"/>
          </a:p>
          <a:p>
            <a:r>
              <a:rPr lang="en-US" dirty="0"/>
              <a:t>Oh, and here is one more picture of an Eastern Fox Squirrel. </a:t>
            </a:r>
          </a:p>
          <a:p>
            <a:r>
              <a:rPr lang="en-US" dirty="0"/>
              <a:t>By far the cutest invasive in my yard.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Questions, comments, concerns?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system is based around the Sony Spresense CXD5602</a:t>
            </a:r>
          </a:p>
          <a:p>
            <a:r>
              <a:rPr lang="en-US" dirty="0"/>
              <a:t>(The LED Status in this image is indicating no bird or squirrel)</a:t>
            </a:r>
          </a:p>
          <a:p>
            <a:endParaRPr lang="en-US" dirty="0"/>
          </a:p>
          <a:p>
            <a:r>
              <a:rPr lang="en-US" dirty="0"/>
              <a:t>Not a lot of computing power to work with here.</a:t>
            </a:r>
          </a:p>
          <a:p>
            <a:r>
              <a:rPr lang="en-US" dirty="0"/>
              <a:t>But the entire hardware stack is less than $200, </a:t>
            </a:r>
          </a:p>
          <a:p>
            <a:r>
              <a:rPr lang="en-US" dirty="0"/>
              <a:t>including the USB Cable and tripod… The zip-tie might push me 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7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way, I have a LOT of pictures of squirrels!</a:t>
            </a:r>
          </a:p>
          <a:p>
            <a:endParaRPr lang="en-US" dirty="0"/>
          </a:p>
          <a:p>
            <a:r>
              <a:rPr lang="en-US" dirty="0"/>
              <a:t>Capture the image, there are 2 camera streams.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video stream at that triggers a callback (5 Hz is as slow as it will go), set to BITMAP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callable still image (set to JPEG)</a:t>
            </a:r>
          </a:p>
          <a:p>
            <a:endParaRPr lang="en-US" dirty="0"/>
          </a:p>
          <a:p>
            <a:r>
              <a:rPr lang="en-US" dirty="0"/>
              <a:t>	Immediately take a still capture, but don’t save it yet.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Process the image and send to Model</a:t>
            </a:r>
          </a:p>
          <a:p>
            <a:endParaRPr lang="en-US" dirty="0"/>
          </a:p>
          <a:p>
            <a:r>
              <a:rPr lang="en-US" dirty="0"/>
              <a:t>Interpret results</a:t>
            </a:r>
          </a:p>
          <a:p>
            <a:endParaRPr lang="en-US" dirty="0"/>
          </a:p>
          <a:p>
            <a:r>
              <a:rPr lang="en-US" dirty="0"/>
              <a:t>	Save Results: still Image and log to file</a:t>
            </a:r>
          </a:p>
          <a:p>
            <a:endParaRPr lang="en-US" dirty="0"/>
          </a:p>
          <a:p>
            <a:r>
              <a:rPr lang="en-US" dirty="0"/>
              <a:t>	Light up indicator LEDs </a:t>
            </a:r>
          </a:p>
          <a:p>
            <a:endParaRPr lang="en-US" dirty="0"/>
          </a:p>
          <a:p>
            <a:r>
              <a:rPr lang="en-US" dirty="0"/>
              <a:t>Stream image OR log to serial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left is preliminary steps, the center is Realtime, with postprocessing to the right</a:t>
            </a:r>
          </a:p>
          <a:p>
            <a:endParaRPr lang="en-US" dirty="0"/>
          </a:p>
          <a:p>
            <a:r>
              <a:rPr lang="en-US" dirty="0"/>
              <a:t>The initial data set was captured as high of a resolution as possible (3MP, the camera is 5MP, but there is not enough memory for that and literally anything else.)</a:t>
            </a:r>
          </a:p>
          <a:p>
            <a:r>
              <a:rPr lang="en-US" dirty="0"/>
              <a:t>Further training data was captured during testing runs.</a:t>
            </a:r>
          </a:p>
          <a:p>
            <a:r>
              <a:rPr lang="en-US" dirty="0"/>
              <a:t>Each run was a single day.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4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 fact: I wrote about 2,000 lines of code for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1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first idea was to trigger on motion to capture by subtracting the current image from the prior.</a:t>
            </a:r>
          </a:p>
          <a:p>
            <a:r>
              <a:rPr lang="en-US" dirty="0"/>
              <a:t>This did not work well. Too much branch motion, even if I ignored the Green channel</a:t>
            </a:r>
          </a:p>
          <a:p>
            <a:endParaRPr lang="en-US" dirty="0"/>
          </a:p>
          <a:p>
            <a:r>
              <a:rPr lang="en-US" dirty="0"/>
              <a:t>There are cool things you can do with image diffraction gratings and so on… </a:t>
            </a:r>
          </a:p>
          <a:p>
            <a:r>
              <a:rPr lang="en-US" dirty="0"/>
              <a:t>Tantalizingly close, Showing a bird, squirrel, and wind but…</a:t>
            </a:r>
          </a:p>
          <a:p>
            <a:endParaRPr lang="en-US" dirty="0"/>
          </a:p>
          <a:p>
            <a:r>
              <a:rPr lang="en-US" dirty="0"/>
              <a:t>Let’s just capture a lot of images and manually tag them.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should probably use some sort of Machine Learning Algorithm to find the objects…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3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SDK has demons!</a:t>
            </a:r>
          </a:p>
          <a:p>
            <a:endParaRPr lang="en-US" dirty="0"/>
          </a:p>
          <a:p>
            <a:r>
              <a:rPr lang="en-US" dirty="0"/>
              <a:t>No, not daemons, demons!</a:t>
            </a:r>
          </a:p>
          <a:p>
            <a:endParaRPr lang="en-US" dirty="0"/>
          </a:p>
          <a:p>
            <a:r>
              <a:rPr lang="en-US" dirty="0"/>
              <a:t>There is a lot of potential there and a lot of very cool features, but its just to temperamental.</a:t>
            </a:r>
          </a:p>
          <a:p>
            <a:endParaRPr lang="en-US" dirty="0"/>
          </a:p>
          <a:p>
            <a:r>
              <a:rPr lang="en-US" dirty="0"/>
              <a:t>I would do a make, it would break.</a:t>
            </a:r>
          </a:p>
          <a:p>
            <a:r>
              <a:rPr lang="en-US" dirty="0"/>
              <a:t>Immediately do a make-clean, still broken.</a:t>
            </a:r>
          </a:p>
          <a:p>
            <a:r>
              <a:rPr lang="en-US" dirty="0"/>
              <a:t>Do another make-clean, and it would start working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way a 96x96 image will work, its just too small, not worth even trying. But it’s the smallest image the camera library will do.</a:t>
            </a:r>
          </a:p>
          <a:p>
            <a:r>
              <a:rPr lang="en-US" dirty="0"/>
              <a:t>This is called “Foreshadowing”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SDK was able to use larger images. </a:t>
            </a:r>
          </a:p>
          <a:p>
            <a:endParaRPr lang="en-US" dirty="0"/>
          </a:p>
          <a:p>
            <a:r>
              <a:rPr lang="en-US" dirty="0"/>
              <a:t>Also, had a much richer feature set, including image rotate and flip… I had to dismount, and remount the camera.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0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F561-A4A9-AF75-83AE-4F7A00366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F92AA-3266-BB77-4EC0-BB566B43F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AD00-3769-2C19-CA9F-5C29397F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ED9C6-216E-F110-223A-B0A39129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83381-4124-F18B-A0B4-535E1B08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55CC-7FB4-DE98-5E25-08A58065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A35DF-8EB3-52C4-DAA5-F70A0A2D4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037D3-58E1-BD85-1CB1-3E16D61E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72B8-BA37-1626-B014-D55FAF69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8E302-9D4A-DC0A-340C-5329FE1F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1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54D93-028F-C5FF-79AA-1C791FE69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547CC-34EC-AFA7-8E40-1C03134DD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D440-1C9D-4975-7471-9D9BB80B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8731-1323-38DA-F7EE-BA78BD87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4F7E-16C5-A0CA-CDE5-39361650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5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22CF-E5AB-8C99-22F2-A1E969D5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D8FC-2707-B865-BE97-78AA22EA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DACD2-F593-2214-6871-9381518B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FDDA4-3D4D-D6DF-DBD0-3168D0A0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E1D0-EE65-85F5-B2F1-713923BC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F361-2974-A6B0-DDED-23691AFC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FC6E4-9CF0-6697-24FF-A67BA9DDF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21C6-8DA6-028A-B92D-09E2E444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08A4-BCDD-7B16-D012-807F21C5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0044E-B9A9-AD19-280C-255A9C40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0E8F-FA59-73E8-90AE-7F311EFD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983B-A63C-D2BA-172C-7476877DA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B9F2-F211-9A53-DC54-BE28E4100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FE41F-C02C-8B27-EC99-4793D2A8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12C28-4C90-BDD4-AE51-39EC6E6F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6BC67-DC53-20E4-4318-D4D85A1C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7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241F-E007-8905-93F0-1DCAB3EE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3DB-A112-B86F-882F-AB497FA03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9DB88-80EF-E3CF-7C20-592897BED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38C42-EFEC-53F1-89A4-A50A03A12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7BF68-E089-6B94-DD9A-330E95932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778D1-F159-34EF-0DF1-9DC8E9E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822D6-EA23-6B5F-05D0-822B6536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0B9C3-00F7-0CDD-2236-D4A6EEC5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A333-FE09-8B01-CA58-7BE1D3C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0490E-3DFB-C4BF-1843-0DBEABA2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066C4-4C67-0920-9F43-7B74248B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90A4A-8AA0-9DC1-6F51-CBD9F2E1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3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157DE-17BB-FCDF-6ABB-791915C7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F8D1A-C44B-5AF2-0A2E-7DEA4589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811D0-160C-8317-9253-53E92232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7CC4-E2D5-1B55-7C85-8A2BB1A6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DFAF-D1A1-CD08-291C-AA35E2B6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755F0-E76A-0E0B-9659-925311D78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5604C-F2E7-1F85-C705-E2FECB84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C9ED-9354-69FC-31AB-B1C71477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5501F-94B5-3D62-46CE-FAF2F2E1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9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8CC2-E5E3-B051-63C3-6303285C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3BAB1-5D24-0BA4-AE2A-B6A393FFD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1520E-6696-5458-5339-F2905F283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3D4B-5C52-47B8-5E83-5D63F8E1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F948E-8AF9-1755-76C1-0336D3B5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6CC57-5D71-D225-68B4-0C2864FE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2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23ECC-8E36-63B1-3169-830F8468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2944-D226-EDD7-B80F-AEA3943B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3599-9328-CD0A-7BFA-56B8B7370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55AC-AE55-F5E0-6115-313BB2DD5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2047-CC89-0B59-986B-FC22201A9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Relationship Id="rId14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ony.com/spresense/product-specifica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38D9-1909-1645-7193-8029585CB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230"/>
            <a:ext cx="12192000" cy="1747689"/>
          </a:xfrm>
        </p:spPr>
        <p:txBody>
          <a:bodyPr anchor="ctr">
            <a:noAutofit/>
          </a:bodyPr>
          <a:lstStyle/>
          <a:p>
            <a:r>
              <a:rPr lang="en-US" sz="3600" b="1" dirty="0">
                <a:effectLst/>
                <a:latin typeface="Times New Roman, serif"/>
              </a:rPr>
              <a:t>Machine Learning </a:t>
            </a:r>
            <a:br>
              <a:rPr lang="en-US" sz="3600" b="1" dirty="0">
                <a:effectLst/>
                <a:latin typeface="Times New Roman, serif"/>
              </a:rPr>
            </a:br>
            <a:r>
              <a:rPr lang="en-US" sz="3600" b="1" dirty="0">
                <a:effectLst/>
                <a:latin typeface="Times New Roman, serif"/>
              </a:rPr>
              <a:t>Image Based Pest Species Identification </a:t>
            </a:r>
            <a:br>
              <a:rPr lang="en-US" sz="3600" b="1" dirty="0">
                <a:effectLst/>
                <a:latin typeface="Times New Roman, serif"/>
              </a:rPr>
            </a:br>
            <a:r>
              <a:rPr lang="en-US" sz="3600" b="1" dirty="0">
                <a:effectLst/>
                <a:latin typeface="Times New Roman, serif"/>
              </a:rPr>
              <a:t>For Embedded Systems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1E9ED-EDB8-27FA-5C51-DCD81CCEB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09944"/>
            <a:ext cx="9144000" cy="553573"/>
          </a:xfrm>
        </p:spPr>
        <p:txBody>
          <a:bodyPr/>
          <a:lstStyle/>
          <a:p>
            <a:r>
              <a:rPr lang="en-US" dirty="0"/>
              <a:t>SFSU ENGR 859 Spring 2024</a:t>
            </a:r>
          </a:p>
        </p:txBody>
      </p:sp>
      <p:pic>
        <p:nvPicPr>
          <p:cNvPr id="4" name="Picture 2" descr="Sub-Branding | Strategic Marketing and Communications">
            <a:extLst>
              <a:ext uri="{FF2B5EF4-FFF2-40B4-BE49-F238E27FC236}">
                <a16:creationId xmlns:a16="http://schemas.microsoft.com/office/drawing/2014/main" id="{E1BB56B0-8DC9-84E4-1801-C41CD6A1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486" y="5945103"/>
            <a:ext cx="2633027" cy="68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E5C3182-536F-49F6-3993-5BE44DAD4407}"/>
              </a:ext>
            </a:extLst>
          </p:cNvPr>
          <p:cNvSpPr txBox="1">
            <a:spLocks/>
          </p:cNvSpPr>
          <p:nvPr/>
        </p:nvSpPr>
        <p:spPr>
          <a:xfrm>
            <a:off x="938717" y="5326690"/>
            <a:ext cx="10089168" cy="55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Joshua Mehlman, SFSU ID #903035606, JMehlman@sfsu.edu</a:t>
            </a:r>
          </a:p>
        </p:txBody>
      </p:sp>
      <p:pic>
        <p:nvPicPr>
          <p:cNvPr id="11" name="Picture 10" descr="A squirrel sitting on a bird feeder&#10;&#10;Description automatically generated">
            <a:extLst>
              <a:ext uri="{FF2B5EF4-FFF2-40B4-BE49-F238E27FC236}">
                <a16:creationId xmlns:a16="http://schemas.microsoft.com/office/drawing/2014/main" id="{B65EA2DF-6803-D98E-EA77-CD4BB8525B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3363" y="2006600"/>
            <a:ext cx="5305274" cy="31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5EBFA-6B5A-BABF-0CC4-D21AC361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90" y="3049270"/>
            <a:ext cx="496570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68598-4960-941A-5402-B047D333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Wont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9097-8E76-4215-642F-00EDA3B8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Sony Spresense </a:t>
            </a:r>
            <a:r>
              <a:rPr lang="en-US" dirty="0" err="1"/>
              <a:t>TFLite</a:t>
            </a:r>
            <a:r>
              <a:rPr lang="en-US" dirty="0"/>
              <a:t> Build has no logging.</a:t>
            </a:r>
          </a:p>
          <a:p>
            <a:pPr lvl="1"/>
            <a:r>
              <a:rPr lang="en-US" dirty="0"/>
              <a:t>MIC to the rescue: The MIC Spresense </a:t>
            </a:r>
            <a:r>
              <a:rPr lang="en-US" dirty="0" err="1"/>
              <a:t>TFLite</a:t>
            </a:r>
            <a:r>
              <a:rPr lang="en-US" dirty="0"/>
              <a:t> Build Shows what is missing</a:t>
            </a:r>
          </a:p>
        </p:txBody>
      </p:sp>
      <p:pic>
        <p:nvPicPr>
          <p:cNvPr id="2050" name="Picture 2" descr="German Beer Stein Glass CE Lined at 2 Pints / 1.1ltr">
            <a:extLst>
              <a:ext uri="{FF2B5EF4-FFF2-40B4-BE49-F238E27FC236}">
                <a16:creationId xmlns:a16="http://schemas.microsoft.com/office/drawing/2014/main" id="{E83E4F38-63D2-2382-24F5-B843B027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700" y="1443037"/>
            <a:ext cx="52070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3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A457-9C58-CA44-E4F8-337C171B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have Pipeline! </a:t>
            </a:r>
            <a:br>
              <a:rPr lang="en-US" dirty="0"/>
            </a:br>
            <a:r>
              <a:rPr lang="en-US" sz="3200" dirty="0"/>
              <a:t>Now Build The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A8B9-0724-5A3F-BCF2-73AD89E4E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564640"/>
            <a:ext cx="11216640" cy="5222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Next Steps:</a:t>
            </a:r>
          </a:p>
          <a:p>
            <a:pPr lvl="1"/>
            <a:r>
              <a:rPr lang="en-US" dirty="0"/>
              <a:t>Build Model</a:t>
            </a:r>
          </a:p>
          <a:p>
            <a:pPr lvl="1"/>
            <a:r>
              <a:rPr lang="en-US" dirty="0"/>
              <a:t>Capture Many More Images</a:t>
            </a:r>
          </a:p>
          <a:p>
            <a:pPr lvl="1"/>
            <a:r>
              <a:rPr lang="en-US" dirty="0"/>
              <a:t>Tag Images, Label and Box</a:t>
            </a:r>
          </a:p>
          <a:p>
            <a:pPr lvl="1"/>
            <a:r>
              <a:rPr lang="en-US" dirty="0"/>
              <a:t>Train Model</a:t>
            </a:r>
          </a:p>
          <a:p>
            <a:pPr lvl="1"/>
            <a:r>
              <a:rPr lang="en-US" dirty="0"/>
              <a:t>Export Model</a:t>
            </a:r>
          </a:p>
          <a:p>
            <a:pPr lvl="1"/>
            <a:r>
              <a:rPr lang="en-US" dirty="0"/>
              <a:t>Install on Device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024D47-70FB-9CAF-0334-9CED3F88B3F9}"/>
              </a:ext>
            </a:extLst>
          </p:cNvPr>
          <p:cNvGrpSpPr/>
          <p:nvPr/>
        </p:nvGrpSpPr>
        <p:grpSpPr>
          <a:xfrm>
            <a:off x="2209800" y="4466273"/>
            <a:ext cx="7772400" cy="2181860"/>
            <a:chOff x="2529477" y="1799272"/>
            <a:chExt cx="7772400" cy="21818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A162CA-6C5A-7F99-CC47-63A57E59B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9477" y="1912568"/>
              <a:ext cx="7772400" cy="1955269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B430D5-856E-C93D-C378-A5B26A0A01E8}"/>
                </a:ext>
              </a:extLst>
            </p:cNvPr>
            <p:cNvCxnSpPr>
              <a:cxnSpLocks/>
            </p:cNvCxnSpPr>
            <p:nvPr/>
          </p:nvCxnSpPr>
          <p:spPr>
            <a:xfrm>
              <a:off x="6987177" y="1799272"/>
              <a:ext cx="0" cy="218186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7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82C7-FBA2-38F1-C5AD-F70BE802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65125"/>
            <a:ext cx="11775440" cy="1325563"/>
          </a:xfrm>
        </p:spPr>
        <p:txBody>
          <a:bodyPr/>
          <a:lstStyle/>
          <a:p>
            <a:pPr algn="ctr"/>
            <a:r>
              <a:rPr lang="en-US" dirty="0"/>
              <a:t>New Plan: Skip Object Detection</a:t>
            </a:r>
            <a:br>
              <a:rPr lang="en-US" dirty="0"/>
            </a:br>
            <a:r>
              <a:rPr lang="en-US" dirty="0"/>
              <a:t>Use Classifier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A988F-BF46-E7E4-62EE-943E00715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pretrained model, prune and quantization</a:t>
            </a:r>
          </a:p>
          <a:p>
            <a:r>
              <a:rPr lang="en-US" dirty="0"/>
              <a:t>Model List:</a:t>
            </a:r>
          </a:p>
          <a:p>
            <a:endParaRPr lang="en-US" dirty="0"/>
          </a:p>
          <a:p>
            <a:r>
              <a:rPr lang="en-US" dirty="0"/>
              <a:t>Size on 96x96: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: 10MB</a:t>
            </a:r>
          </a:p>
          <a:p>
            <a:pPr lvl="1"/>
            <a:r>
              <a:rPr lang="en-US" dirty="0"/>
              <a:t>MobileNetV3: 6MB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1B74A-E4F3-D382-F347-3E488C7701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0" y="2741673"/>
            <a:ext cx="6346190" cy="34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7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45E9-4828-7A68-AF62-5CA9013C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Big an Image Can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2FFF-BECA-CBC2-E788-2121698C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Size for full sized LeNetV5 with</a:t>
            </a:r>
          </a:p>
          <a:p>
            <a:pPr lvl="1"/>
            <a:r>
              <a:rPr lang="en-US" dirty="0"/>
              <a:t>Input: 2x96x96      = 480kB</a:t>
            </a:r>
          </a:p>
          <a:p>
            <a:pPr lvl="1"/>
            <a:r>
              <a:rPr lang="en-US" dirty="0"/>
              <a:t>Input: 2x160x120 = 1MB</a:t>
            </a:r>
          </a:p>
          <a:p>
            <a:endParaRPr lang="en-US" dirty="0"/>
          </a:p>
          <a:p>
            <a:r>
              <a:rPr lang="en-US" dirty="0"/>
              <a:t>Image size Max for 480kB model:</a:t>
            </a:r>
          </a:p>
          <a:p>
            <a:pPr lvl="1"/>
            <a:r>
              <a:rPr lang="en-US" dirty="0"/>
              <a:t>Video Stream: 320x240 (QVGA)</a:t>
            </a:r>
          </a:p>
          <a:p>
            <a:pPr lvl="1"/>
            <a:r>
              <a:rPr lang="en-US" dirty="0"/>
              <a:t>Stills: 320x240 (QVGA)</a:t>
            </a:r>
          </a:p>
          <a:p>
            <a:endParaRPr lang="en-US" dirty="0"/>
          </a:p>
          <a:p>
            <a:r>
              <a:rPr lang="en-US" dirty="0"/>
              <a:t>Remaining space: ~400kB… </a:t>
            </a:r>
          </a:p>
          <a:p>
            <a:pPr lvl="1"/>
            <a:r>
              <a:rPr lang="en-US" dirty="0"/>
              <a:t>Not enough for even 160x120 (QQVGA)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24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6123-7A25-66E9-317C-8C10E010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Way It Will Work on Full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D343-1C76-184F-0B18-8B0FB666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6" y="1391920"/>
            <a:ext cx="11106664" cy="5283199"/>
          </a:xfrm>
        </p:spPr>
        <p:txBody>
          <a:bodyPr>
            <a:normAutofit/>
          </a:bodyPr>
          <a:lstStyle/>
          <a:p>
            <a:r>
              <a:rPr lang="en-US" dirty="0"/>
              <a:t>Have to go to 96x96 images to fit…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Crop, not scale</a:t>
            </a:r>
          </a:p>
          <a:p>
            <a:pPr lvl="1"/>
            <a:r>
              <a:rPr lang="en-US" dirty="0"/>
              <a:t>The Spresense Camera Arduino library Can only zoom with:</a:t>
            </a:r>
          </a:p>
          <a:p>
            <a:pPr lvl="2"/>
            <a:r>
              <a:rPr lang="en-US" dirty="0"/>
              <a:t>CAM_IMAGE_PIX_FMT_YUV422</a:t>
            </a:r>
          </a:p>
          <a:p>
            <a:pPr lvl="1"/>
            <a:r>
              <a:rPr lang="en-US" dirty="0"/>
              <a:t>Fun Fact: The only errors the camera seems to know is:</a:t>
            </a:r>
          </a:p>
          <a:p>
            <a:pPr lvl="2"/>
            <a:r>
              <a:rPr lang="en-US" dirty="0"/>
              <a:t>return CAM_ERR_INVALID_PARAM;</a:t>
            </a:r>
          </a:p>
          <a:p>
            <a:pPr lvl="2"/>
            <a:r>
              <a:rPr lang="en-US" dirty="0"/>
              <a:t>return CAM_ERR_NO_MEMORY;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985B5-296B-F137-28A1-1306C25F61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5" t="10936" r="9029" b="6749"/>
          <a:stretch/>
        </p:blipFill>
        <p:spPr>
          <a:xfrm>
            <a:off x="7772400" y="5549820"/>
            <a:ext cx="3771900" cy="12090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8B7A85-B2A7-F635-D234-041E7E3B9D11}"/>
              </a:ext>
            </a:extLst>
          </p:cNvPr>
          <p:cNvGrpSpPr/>
          <p:nvPr/>
        </p:nvGrpSpPr>
        <p:grpSpPr>
          <a:xfrm>
            <a:off x="6972487" y="1418125"/>
            <a:ext cx="3932413" cy="3035300"/>
            <a:chOff x="3441700" y="2456178"/>
            <a:chExt cx="3932413" cy="3035300"/>
          </a:xfrm>
        </p:grpSpPr>
        <p:pic>
          <p:nvPicPr>
            <p:cNvPr id="17" name="Picture 16" descr="A tree with green leaves&#10;&#10;Description automatically generated with medium confidence">
              <a:extLst>
                <a:ext uri="{FF2B5EF4-FFF2-40B4-BE49-F238E27FC236}">
                  <a16:creationId xmlns:a16="http://schemas.microsoft.com/office/drawing/2014/main" id="{41B61B72-4D7C-B1AA-92E8-99545733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700" y="2464593"/>
              <a:ext cx="609600" cy="609600"/>
            </a:xfrm>
            <a:prstGeom prst="rect">
              <a:avLst/>
            </a:prstGeom>
          </p:spPr>
        </p:pic>
        <p:pic>
          <p:nvPicPr>
            <p:cNvPr id="18" name="Picture 17" descr="A tree with green leaves&#10;&#10;Description automatically generated with medium confidence">
              <a:extLst>
                <a:ext uri="{FF2B5EF4-FFF2-40B4-BE49-F238E27FC236}">
                  <a16:creationId xmlns:a16="http://schemas.microsoft.com/office/drawing/2014/main" id="{71A3ACAF-1AA7-A9AB-222A-FD5A8929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8813" y="2456178"/>
              <a:ext cx="3035300" cy="30353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26AD28-EF3C-63EF-C062-60E5CA5AD34C}"/>
              </a:ext>
            </a:extLst>
          </p:cNvPr>
          <p:cNvGrpSpPr/>
          <p:nvPr/>
        </p:nvGrpSpPr>
        <p:grpSpPr>
          <a:xfrm>
            <a:off x="6972487" y="1308180"/>
            <a:ext cx="4057834" cy="3145245"/>
            <a:chOff x="7887030" y="1312454"/>
            <a:chExt cx="4057834" cy="3145245"/>
          </a:xfrm>
        </p:grpSpPr>
        <p:pic>
          <p:nvPicPr>
            <p:cNvPr id="8" name="Picture 7" descr="A screenshot of a phone&#10;&#10;Description automatically generated">
              <a:extLst>
                <a:ext uri="{FF2B5EF4-FFF2-40B4-BE49-F238E27FC236}">
                  <a16:creationId xmlns:a16="http://schemas.microsoft.com/office/drawing/2014/main" id="{21A07816-A763-6F87-B81A-28D0348B9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87030" y="1473069"/>
              <a:ext cx="607103" cy="589906"/>
            </a:xfrm>
            <a:prstGeom prst="rect">
              <a:avLst/>
            </a:prstGeom>
          </p:spPr>
        </p:pic>
        <p:pic>
          <p:nvPicPr>
            <p:cNvPr id="9" name="Picture 8" descr="A screenshot of a phone&#10;&#10;Description automatically generated">
              <a:extLst>
                <a:ext uri="{FF2B5EF4-FFF2-40B4-BE49-F238E27FC236}">
                  <a16:creationId xmlns:a16="http://schemas.microsoft.com/office/drawing/2014/main" id="{957A05AE-BFF3-3343-D706-31403F443A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1646" y="1312454"/>
              <a:ext cx="3163218" cy="3145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86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7CAD0-2B86-017B-79F6-979C751D31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240" y="1917065"/>
            <a:ext cx="7772400" cy="450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6D2C4-6FC5-F69C-4341-D26B09B0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Pruned Pre-Trained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B97E-259A-D6CF-76AF-B9843FF8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" y="1337945"/>
            <a:ext cx="10515600" cy="4351338"/>
          </a:xfrm>
        </p:spPr>
        <p:txBody>
          <a:bodyPr/>
          <a:lstStyle/>
          <a:p>
            <a:r>
              <a:rPr lang="en-US" dirty="0"/>
              <a:t>Failed</a:t>
            </a:r>
          </a:p>
          <a:p>
            <a:pPr lvl="1"/>
            <a:r>
              <a:rPr lang="en-US" dirty="0"/>
              <a:t>Failed</a:t>
            </a:r>
          </a:p>
          <a:p>
            <a:pPr lvl="2"/>
            <a:r>
              <a:rPr lang="en-US" dirty="0"/>
              <a:t>Failed</a:t>
            </a:r>
          </a:p>
          <a:p>
            <a:pPr lvl="3"/>
            <a:r>
              <a:rPr lang="en-US" dirty="0"/>
              <a:t>Failed</a:t>
            </a:r>
          </a:p>
          <a:p>
            <a:pPr lvl="4"/>
            <a:r>
              <a:rPr lang="en-US" dirty="0"/>
              <a:t>What am I missing???</a:t>
            </a:r>
          </a:p>
        </p:txBody>
      </p:sp>
      <p:pic>
        <p:nvPicPr>
          <p:cNvPr id="4" name="Picture 2" descr="German Beer Stein Glass CE Lined at 2 Pints / 1.1ltr">
            <a:extLst>
              <a:ext uri="{FF2B5EF4-FFF2-40B4-BE49-F238E27FC236}">
                <a16:creationId xmlns:a16="http://schemas.microsoft.com/office/drawing/2014/main" id="{F8C7A441-6B31-156A-6816-02BD826C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5530" y="1629234"/>
            <a:ext cx="5077460" cy="507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9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04A-CAF5-EF89-AFB0-F638F189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Plan: </a:t>
            </a:r>
            <a:br>
              <a:rPr lang="en-US" dirty="0"/>
            </a:br>
            <a:r>
              <a:rPr lang="en-US" dirty="0"/>
              <a:t>Build and Train  Model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FE2A4-58A4-1110-6B01-1D9201E41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Continue using the LeNetV5</a:t>
            </a:r>
          </a:p>
          <a:p>
            <a:r>
              <a:rPr lang="en-US" dirty="0"/>
              <a:t>I have a good understanding of how to train</a:t>
            </a:r>
          </a:p>
          <a:p>
            <a:r>
              <a:rPr lang="en-US" dirty="0"/>
              <a:t>Got good results, and was fast on Fashion MNIST</a:t>
            </a:r>
          </a:p>
          <a:p>
            <a:endParaRPr lang="en-US" dirty="0"/>
          </a:p>
          <a:p>
            <a:r>
              <a:rPr lang="en-US" dirty="0"/>
              <a:t>Once that is working, move to the more complex MobilNetV1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0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8F97F1B6-CAEE-7E33-7702-AADC29EE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7" y="2701409"/>
            <a:ext cx="4872431" cy="3654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9B69C-D64D-F80D-0F69-82791DBC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Not Enough Images (Too Many Empty)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306A-70C1-0502-2901-B652C997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9" y="1263702"/>
            <a:ext cx="7393578" cy="613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Every Squirrel and Bird: Rotate, Permute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8BE89-8704-AE4B-240D-FF5E4EA0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37" y="3469208"/>
            <a:ext cx="203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15202-FBFF-F77B-2222-8FDC14ED3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937" y="5089820"/>
            <a:ext cx="203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F6354F-AA69-8A89-11A8-CAAE3D1B1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937" y="1830807"/>
            <a:ext cx="2032000" cy="1524000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27DAACBD-37C9-B212-6B54-EDA6D7CCC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410" y="2625974"/>
            <a:ext cx="5073592" cy="3805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86D951-E72B-E741-5851-44166A3249EF}"/>
              </a:ext>
            </a:extLst>
          </p:cNvPr>
          <p:cNvSpPr txBox="1"/>
          <p:nvPr/>
        </p:nvSpPr>
        <p:spPr>
          <a:xfrm>
            <a:off x="1254035" y="2331743"/>
            <a:ext cx="22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On Tagged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74354-3C18-2612-2072-8DD99680675D}"/>
              </a:ext>
            </a:extLst>
          </p:cNvPr>
          <p:cNvSpPr txBox="1"/>
          <p:nvPr/>
        </p:nvSpPr>
        <p:spPr>
          <a:xfrm>
            <a:off x="8180709" y="2331743"/>
            <a:ext cx="277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Image Augmentation</a:t>
            </a:r>
          </a:p>
        </p:txBody>
      </p:sp>
    </p:spTree>
    <p:extLst>
      <p:ext uri="{BB962C8B-B14F-4D97-AF65-F5344CB8AC3E}">
        <p14:creationId xmlns:p14="http://schemas.microsoft.com/office/powerpoint/2010/main" val="159830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3596-164A-4FB0-599A-C1B21853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Run Real Time</a:t>
            </a:r>
            <a:br>
              <a:rPr lang="en-US" dirty="0"/>
            </a:br>
            <a:r>
              <a:rPr lang="en-US" dirty="0"/>
              <a:t>(AKA: And My Troubles Began)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1ED1-6716-CCA3-4E24-1FF107F26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53331"/>
            <a:ext cx="11506200" cy="55864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Once the model was installed the results were the same every image</a:t>
            </a:r>
          </a:p>
          <a:p>
            <a:r>
              <a:rPr lang="en-US" dirty="0"/>
              <a:t>Swap the bit order in the training images</a:t>
            </a:r>
          </a:p>
          <a:p>
            <a:pPr lvl="1"/>
            <a:r>
              <a:rPr lang="en-US" dirty="0"/>
              <a:t>Variation, but nonsense results</a:t>
            </a:r>
          </a:p>
          <a:p>
            <a:r>
              <a:rPr lang="en-US" dirty="0"/>
              <a:t>Run the </a:t>
            </a:r>
            <a:r>
              <a:rPr lang="en-US" dirty="0" err="1"/>
              <a:t>TFLite</a:t>
            </a:r>
            <a:r>
              <a:rPr lang="en-US" dirty="0"/>
              <a:t> Model Under Python on Saved Images</a:t>
            </a:r>
          </a:p>
          <a:p>
            <a:pPr lvl="1"/>
            <a:r>
              <a:rPr lang="en-US" dirty="0"/>
              <a:t> Gives good results: Replace </a:t>
            </a:r>
            <a:r>
              <a:rPr lang="en-US" dirty="0" err="1"/>
              <a:t>Onxx-Tensorflow</a:t>
            </a:r>
            <a:r>
              <a:rPr lang="en-US" dirty="0"/>
              <a:t> with onnx2tf</a:t>
            </a:r>
          </a:p>
          <a:p>
            <a:endParaRPr lang="en-US" dirty="0"/>
          </a:p>
          <a:p>
            <a:r>
              <a:rPr lang="en-US" dirty="0"/>
              <a:t>Run on board:  Every image the same</a:t>
            </a:r>
          </a:p>
          <a:p>
            <a:pPr lvl="1"/>
            <a:endParaRPr lang="en-US" dirty="0"/>
          </a:p>
          <a:p>
            <a:r>
              <a:rPr lang="en-US" dirty="0"/>
              <a:t>Increase the Arena size, </a:t>
            </a:r>
          </a:p>
          <a:p>
            <a:r>
              <a:rPr lang="en-US" dirty="0"/>
              <a:t>Don’t let the camera run time cut into its next image.</a:t>
            </a:r>
          </a:p>
          <a:p>
            <a:pPr lvl="2"/>
            <a:r>
              <a:rPr lang="en-US" sz="2400" dirty="0"/>
              <a:t>Variation!!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Put the model into play the next morning: Every image the same results.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84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3D981E-09D1-2113-27D5-D21BAC83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6" y="4736260"/>
            <a:ext cx="5092700" cy="170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62EED-995A-95E0-B237-5F54EF83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2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At night it works, but in the daytime it doesn’t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37D29E-AEA8-2B16-6904-CE5643271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39538" y="1771128"/>
            <a:ext cx="3433354" cy="230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26A80-0EAB-A847-8A7B-C400848B5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433" y="1349805"/>
            <a:ext cx="3987800" cy="193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F8338-9B6B-9F6C-91B7-A188C3719D50}"/>
              </a:ext>
            </a:extLst>
          </p:cNvPr>
          <p:cNvSpPr txBox="1"/>
          <p:nvPr/>
        </p:nvSpPr>
        <p:spPr>
          <a:xfrm>
            <a:off x="1946442" y="4078083"/>
            <a:ext cx="301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Directly From Camera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5844-D816-7A99-6F3B-EDDC232BFFA1}"/>
              </a:ext>
            </a:extLst>
          </p:cNvPr>
          <p:cNvSpPr txBox="1"/>
          <p:nvPr/>
        </p:nvSpPr>
        <p:spPr>
          <a:xfrm>
            <a:off x="5916231" y="3517901"/>
            <a:ext cx="50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Directly From: </a:t>
            </a:r>
            <a:r>
              <a:rPr lang="en-US" dirty="0" err="1"/>
              <a:t>torchvision.transforms.ToTensor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9A340-28D0-4C17-F29D-FBC2EB4187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300" y="4575532"/>
            <a:ext cx="7772400" cy="202325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078858F-6AC2-DFF6-C617-6F45EA8AEE6A}"/>
              </a:ext>
            </a:extLst>
          </p:cNvPr>
          <p:cNvSpPr/>
          <p:nvPr/>
        </p:nvSpPr>
        <p:spPr>
          <a:xfrm>
            <a:off x="9398000" y="5494655"/>
            <a:ext cx="1702735" cy="850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A29F07-3348-CAE8-7A28-6D7AD61C8C1A}"/>
              </a:ext>
            </a:extLst>
          </p:cNvPr>
          <p:cNvSpPr/>
          <p:nvPr/>
        </p:nvSpPr>
        <p:spPr>
          <a:xfrm>
            <a:off x="4051300" y="5455715"/>
            <a:ext cx="1702735" cy="850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1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D15E-E26F-E96A-118B-2FFC5D62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38" y="250031"/>
            <a:ext cx="7117080" cy="1325563"/>
          </a:xfrm>
        </p:spPr>
        <p:txBody>
          <a:bodyPr/>
          <a:lstStyle/>
          <a:p>
            <a:pPr algn="ctr"/>
            <a:r>
              <a:rPr lang="en-US" dirty="0"/>
              <a:t>Pest Species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54C5-2B65-01D5-7027-BC5612B1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656080"/>
            <a:ext cx="7416800" cy="4951889"/>
          </a:xfrm>
        </p:spPr>
        <p:txBody>
          <a:bodyPr/>
          <a:lstStyle/>
          <a:p>
            <a:r>
              <a:rPr lang="en-US" dirty="0"/>
              <a:t>Use Real Time Camera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target species:</a:t>
            </a:r>
          </a:p>
          <a:p>
            <a:pPr lvl="1"/>
            <a:r>
              <a:rPr lang="en-US" dirty="0"/>
              <a:t>Eastern Fox Squirrel</a:t>
            </a:r>
            <a:r>
              <a:rPr lang="en-US" baseline="30000" dirty="0"/>
              <a:t>[1]</a:t>
            </a:r>
          </a:p>
          <a:p>
            <a:pPr lvl="1"/>
            <a:r>
              <a:rPr lang="en-US" dirty="0"/>
              <a:t>Any bird</a:t>
            </a:r>
          </a:p>
          <a:p>
            <a:endParaRPr lang="en-US" dirty="0"/>
          </a:p>
          <a:p>
            <a:r>
              <a:rPr lang="en-US" dirty="0"/>
              <a:t>Running on Sony Spresense Microcontroller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C5E98-9467-E74E-3F19-A04A798C1C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8723" y="0"/>
            <a:ext cx="4153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4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0A10-265B-8EF3-20DB-ED6F63F2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 Still Every Image the Same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B2F4C-73A8-B8B4-B7C3-532A2018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7"/>
            <a:ext cx="10515600" cy="543374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Still no joy. ARRRRGH!</a:t>
            </a:r>
          </a:p>
          <a:p>
            <a:r>
              <a:rPr lang="en-US" dirty="0"/>
              <a:t>Go for a run, clear my head</a:t>
            </a:r>
          </a:p>
          <a:p>
            <a:endParaRPr lang="en-US" dirty="0"/>
          </a:p>
          <a:p>
            <a:r>
              <a:rPr lang="en-US" dirty="0"/>
              <a:t>When I get back Start from the </a:t>
            </a:r>
            <a:r>
              <a:rPr lang="en-US" dirty="0" err="1"/>
              <a:t>begining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Swap the byte order on the training data</a:t>
            </a:r>
          </a:p>
        </p:txBody>
      </p:sp>
      <p:pic>
        <p:nvPicPr>
          <p:cNvPr id="4" name="Picture 2" descr="celebration time | Champagne birthday, Champagne images, Champagne">
            <a:extLst>
              <a:ext uri="{FF2B5EF4-FFF2-40B4-BE49-F238E27FC236}">
                <a16:creationId xmlns:a16="http://schemas.microsoft.com/office/drawing/2014/main" id="{7F20FEDE-FC60-4380-0554-57AC4476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3184" y="419100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1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7C7E-DB7A-601D-2284-1CDEB9A0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It 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5F4C-5B4A-7AFC-0E50-98D102089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325946"/>
            <a:ext cx="11440160" cy="4643054"/>
          </a:xfrm>
        </p:spPr>
        <p:txBody>
          <a:bodyPr>
            <a:normAutofit/>
          </a:bodyPr>
          <a:lstStyle/>
          <a:p>
            <a:r>
              <a:rPr lang="en-US" dirty="0"/>
              <a:t>Switch to a faster MobileNetV5</a:t>
            </a:r>
          </a:p>
          <a:p>
            <a:pPr lvl="1"/>
            <a:r>
              <a:rPr lang="en-US" dirty="0"/>
              <a:t>Get model small enough to fit on Spresense</a:t>
            </a:r>
          </a:p>
          <a:p>
            <a:pPr lvl="1"/>
            <a:r>
              <a:rPr lang="en-US" dirty="0"/>
              <a:t>Iterate on the training and Hyperparameters</a:t>
            </a:r>
          </a:p>
          <a:p>
            <a:r>
              <a:rPr lang="en-US" dirty="0"/>
              <a:t>Train for real.</a:t>
            </a:r>
          </a:p>
          <a:p>
            <a:pPr lvl="1"/>
            <a:r>
              <a:rPr lang="en-US" dirty="0"/>
              <a:t>Gather All the images. </a:t>
            </a:r>
          </a:p>
          <a:p>
            <a:pPr lvl="1"/>
            <a:r>
              <a:rPr lang="en-US" dirty="0"/>
              <a:t>Set the model to save when it has a squirrel or a bird</a:t>
            </a:r>
          </a:p>
          <a:p>
            <a:pPr lvl="1"/>
            <a:r>
              <a:rPr lang="en-US" dirty="0"/>
              <a:t>Manually tag, using false positives in the “Empty” set</a:t>
            </a:r>
          </a:p>
          <a:p>
            <a:r>
              <a:rPr lang="en-US" dirty="0"/>
              <a:t>Analyze data</a:t>
            </a:r>
          </a:p>
          <a:p>
            <a:r>
              <a:rPr lang="en-US" dirty="0"/>
              <a:t>Write Presentation</a:t>
            </a:r>
          </a:p>
          <a:p>
            <a:r>
              <a:rPr lang="en-US" dirty="0"/>
              <a:t>Practice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2928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B16D-D1EA-0360-46BD-7C58ABB3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/>
          <a:lstStyle/>
          <a:p>
            <a:pPr algn="ctr"/>
            <a:r>
              <a:rPr lang="en-US" dirty="0"/>
              <a:t>MobileNetV1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9BCE-9F2A-5495-F479-AD9A1AB8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1085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Size: </a:t>
            </a:r>
          </a:p>
          <a:p>
            <a:pPr lvl="1"/>
            <a:r>
              <a:rPr lang="en-US" dirty="0"/>
              <a:t>PyTorch Size: 71.2MB</a:t>
            </a:r>
          </a:p>
          <a:p>
            <a:pPr lvl="1"/>
            <a:r>
              <a:rPr lang="en-US" dirty="0" err="1"/>
              <a:t>TfLite</a:t>
            </a:r>
            <a:r>
              <a:rPr lang="en-US" dirty="0"/>
              <a:t>: 18MB</a:t>
            </a:r>
          </a:p>
          <a:p>
            <a:pPr lvl="1"/>
            <a:r>
              <a:rPr lang="en-US" dirty="0"/>
              <a:t>Max Size for Spresense: &lt;&lt; 1 MB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Remaining Time Before Demo is Due: 4 Days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960EEA-001B-78F4-B2EF-4A796D687391}"/>
              </a:ext>
            </a:extLst>
          </p:cNvPr>
          <p:cNvGrpSpPr/>
          <p:nvPr/>
        </p:nvGrpSpPr>
        <p:grpSpPr>
          <a:xfrm>
            <a:off x="145501" y="1929163"/>
            <a:ext cx="11900998" cy="3436620"/>
            <a:chOff x="101609" y="1710690"/>
            <a:chExt cx="11900998" cy="34366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A815A0-0C80-6E24-54EE-9BACB23E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9" y="1943101"/>
              <a:ext cx="11900998" cy="299388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D70CB59-044C-6C28-8498-5926A877B57F}"/>
                </a:ext>
              </a:extLst>
            </p:cNvPr>
            <p:cNvCxnSpPr>
              <a:cxnSpLocks/>
            </p:cNvCxnSpPr>
            <p:nvPr/>
          </p:nvCxnSpPr>
          <p:spPr>
            <a:xfrm>
              <a:off x="8485534" y="1710690"/>
              <a:ext cx="0" cy="343662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6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E5BA-31A1-320A-FDBC-97A68808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New Plan: Run With What I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83C2-0622-FFC2-29BC-84DF3DF99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259" y="1566154"/>
            <a:ext cx="4478383" cy="926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 on real-time: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8448F-516A-9D7E-CBAE-8DAFBB9B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61" y="2545718"/>
            <a:ext cx="2285917" cy="3594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62E1B-AC6E-730B-9B80-29CBCF32E4FB}"/>
              </a:ext>
            </a:extLst>
          </p:cNvPr>
          <p:cNvSpPr txBox="1"/>
          <p:nvPr/>
        </p:nvSpPr>
        <p:spPr>
          <a:xfrm>
            <a:off x="6562838" y="1569451"/>
            <a:ext cx="2393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Incorrectly Predicted</a:t>
            </a:r>
          </a:p>
          <a:p>
            <a:pPr algn="ctr"/>
            <a:r>
              <a:rPr lang="en-US" dirty="0"/>
              <a:t>Image of a Bird</a:t>
            </a:r>
          </a:p>
          <a:p>
            <a:pPr algn="ctr"/>
            <a:r>
              <a:rPr lang="en-US" dirty="0"/>
              <a:t>(Predicted Empty)</a:t>
            </a:r>
          </a:p>
        </p:txBody>
      </p:sp>
      <p:pic>
        <p:nvPicPr>
          <p:cNvPr id="9" name="Picture 8" descr="A tree with light bulbs from it&#10;&#10;Description automatically generated">
            <a:extLst>
              <a:ext uri="{FF2B5EF4-FFF2-40B4-BE49-F238E27FC236}">
                <a16:creationId xmlns:a16="http://schemas.microsoft.com/office/drawing/2014/main" id="{4681AF3F-8892-875C-8646-AB6183FB38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9497" y="2545718"/>
            <a:ext cx="2671028" cy="3594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7F387-ED5B-5799-99AE-8C616A8304D1}"/>
              </a:ext>
            </a:extLst>
          </p:cNvPr>
          <p:cNvSpPr txBox="1"/>
          <p:nvPr/>
        </p:nvSpPr>
        <p:spPr>
          <a:xfrm>
            <a:off x="8993337" y="1706301"/>
            <a:ext cx="239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Correctly Predicted</a:t>
            </a:r>
          </a:p>
          <a:p>
            <a:pPr algn="ctr"/>
            <a:r>
              <a:rPr lang="en-US" dirty="0"/>
              <a:t>Image of a Bird</a:t>
            </a:r>
          </a:p>
        </p:txBody>
      </p:sp>
      <p:pic>
        <p:nvPicPr>
          <p:cNvPr id="14" name="Picture 13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89CAED0C-7E7B-129D-B0B9-66013537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23" y="215236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3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B03D42B-488C-3255-D67E-28C88D25ADE7}"/>
              </a:ext>
            </a:extLst>
          </p:cNvPr>
          <p:cNvSpPr/>
          <p:nvPr/>
        </p:nvSpPr>
        <p:spPr>
          <a:xfrm>
            <a:off x="5467913" y="1410251"/>
            <a:ext cx="1802528" cy="306352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75E0F4-A3D6-E494-297C-F95E76AAE1EF}"/>
              </a:ext>
            </a:extLst>
          </p:cNvPr>
          <p:cNvSpPr/>
          <p:nvPr/>
        </p:nvSpPr>
        <p:spPr>
          <a:xfrm>
            <a:off x="7743145" y="1448412"/>
            <a:ext cx="1743637" cy="29790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2B89-551B-F66A-187E-2BBD14C8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85" y="-10468"/>
            <a:ext cx="8420100" cy="1325563"/>
          </a:xfrm>
        </p:spPr>
        <p:txBody>
          <a:bodyPr/>
          <a:lstStyle/>
          <a:p>
            <a:pPr algn="ctr"/>
            <a:r>
              <a:rPr lang="en-US" dirty="0"/>
              <a:t>PyTorch </a:t>
            </a:r>
            <a:r>
              <a:rPr lang="en-US" dirty="0">
                <a:sym typeface="Wingdings" pitchFamily="2" charset="2"/>
              </a:rPr>
              <a:t> TF Lite - Microcontroller</a:t>
            </a:r>
            <a:endParaRPr lang="en-US" dirty="0"/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3054FA0B-4B05-FC81-63EF-C3387B7661A4}"/>
              </a:ext>
            </a:extLst>
          </p:cNvPr>
          <p:cNvGrpSpPr/>
          <p:nvPr/>
        </p:nvGrpSpPr>
        <p:grpSpPr>
          <a:xfrm>
            <a:off x="215900" y="1454456"/>
            <a:ext cx="2146300" cy="2933700"/>
            <a:chOff x="215900" y="1454456"/>
            <a:chExt cx="2146300" cy="29337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79A178-6A14-5C7F-23AF-F2F4733F3537}"/>
                </a:ext>
              </a:extLst>
            </p:cNvPr>
            <p:cNvSpPr/>
            <p:nvPr/>
          </p:nvSpPr>
          <p:spPr>
            <a:xfrm>
              <a:off x="215900" y="1454456"/>
              <a:ext cx="2146300" cy="29337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8" name="Picture 4" descr="Pytorch | Getting Started With Pytorch">
              <a:extLst>
                <a:ext uri="{FF2B5EF4-FFF2-40B4-BE49-F238E27FC236}">
                  <a16:creationId xmlns:a16="http://schemas.microsoft.com/office/drawing/2014/main" id="{1AB5E906-41B3-08AF-2683-388142D7D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718" y="3142883"/>
              <a:ext cx="1380664" cy="27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Python Logo, symbol, meaning, history, PNG">
              <a:extLst>
                <a:ext uri="{FF2B5EF4-FFF2-40B4-BE49-F238E27FC236}">
                  <a16:creationId xmlns:a16="http://schemas.microsoft.com/office/drawing/2014/main" id="{93B006EB-01C8-FC4E-9046-99DEF34DE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55" y="2345933"/>
              <a:ext cx="925190" cy="5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macOS Logo, symbol, meaning, history, PNG, brand">
              <a:extLst>
                <a:ext uri="{FF2B5EF4-FFF2-40B4-BE49-F238E27FC236}">
                  <a16:creationId xmlns:a16="http://schemas.microsoft.com/office/drawing/2014/main" id="{63BA3DE5-7671-E850-A8F3-CFE7C3158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55" y="1698375"/>
              <a:ext cx="925191" cy="5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433EC4-CAD4-FB60-3432-D767A725FCFE}"/>
                </a:ext>
              </a:extLst>
            </p:cNvPr>
            <p:cNvSpPr txBox="1"/>
            <p:nvPr/>
          </p:nvSpPr>
          <p:spPr>
            <a:xfrm>
              <a:off x="260350" y="3419941"/>
              <a:ext cx="2057400" cy="92333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Build Train and</a:t>
              </a:r>
            </a:p>
            <a:p>
              <a:pPr algn="ctr"/>
              <a:r>
                <a:rPr lang="en-US" dirty="0"/>
                <a:t> Save PyTorch Model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3EE872-93DC-367F-4422-2F4038940C32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362200" y="2921306"/>
            <a:ext cx="561823" cy="1589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4F32FDF-3D46-A56C-B61B-A5FC12858ABB}"/>
              </a:ext>
            </a:extLst>
          </p:cNvPr>
          <p:cNvSpPr/>
          <p:nvPr/>
        </p:nvSpPr>
        <p:spPr>
          <a:xfrm>
            <a:off x="2011204" y="5603835"/>
            <a:ext cx="1485900" cy="7620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Shape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357799-BDA8-14CC-D8C8-165B324BFEB6}"/>
              </a:ext>
            </a:extLst>
          </p:cNvPr>
          <p:cNvGrpSpPr/>
          <p:nvPr/>
        </p:nvGrpSpPr>
        <p:grpSpPr>
          <a:xfrm>
            <a:off x="2924023" y="1405431"/>
            <a:ext cx="2120900" cy="3063529"/>
            <a:chOff x="2987524" y="3291291"/>
            <a:chExt cx="2120900" cy="30635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217928-4E5B-3912-EC2A-C7A5B7B95B6B}"/>
                </a:ext>
              </a:extLst>
            </p:cNvPr>
            <p:cNvSpPr/>
            <p:nvPr/>
          </p:nvSpPr>
          <p:spPr>
            <a:xfrm>
              <a:off x="2987524" y="3291291"/>
              <a:ext cx="2120900" cy="306352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B311DD-AF62-E2E5-EBBA-12BC292E04DD}"/>
                </a:ext>
              </a:extLst>
            </p:cNvPr>
            <p:cNvSpPr txBox="1"/>
            <p:nvPr/>
          </p:nvSpPr>
          <p:spPr>
            <a:xfrm>
              <a:off x="3180615" y="5603850"/>
              <a:ext cx="1734716" cy="646331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PyTorch to ONNX</a:t>
              </a:r>
            </a:p>
          </p:txBody>
        </p:sp>
        <p:pic>
          <p:nvPicPr>
            <p:cNvPr id="6" name="Picture 6" descr="Python Logo, symbol, meaning, history, PNG">
              <a:extLst>
                <a:ext uri="{FF2B5EF4-FFF2-40B4-BE49-F238E27FC236}">
                  <a16:creationId xmlns:a16="http://schemas.microsoft.com/office/drawing/2014/main" id="{70A57EEC-0D82-E12A-C4B8-DA02ABBB9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607" y="4150257"/>
              <a:ext cx="925190" cy="5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macOS Logo, symbol, meaning, history, PNG, brand">
              <a:extLst>
                <a:ext uri="{FF2B5EF4-FFF2-40B4-BE49-F238E27FC236}">
                  <a16:creationId xmlns:a16="http://schemas.microsoft.com/office/drawing/2014/main" id="{55350D09-9594-D5E1-25CD-7398976FB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607" y="3481163"/>
              <a:ext cx="925191" cy="5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7C13AEE4-17C9-44F5-A479-26C83D9F3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723" y="4774096"/>
              <a:ext cx="1460500" cy="7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42B08C0-ABB8-6C60-6533-9CB89886A776}"/>
              </a:ext>
            </a:extLst>
          </p:cNvPr>
          <p:cNvSpPr txBox="1"/>
          <p:nvPr/>
        </p:nvSpPr>
        <p:spPr>
          <a:xfrm>
            <a:off x="5721477" y="3743010"/>
            <a:ext cx="1313308" cy="6463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ONNX to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EA81F4-6A1A-F51D-6448-B35ADCCC3777}"/>
              </a:ext>
            </a:extLst>
          </p:cNvPr>
          <p:cNvSpPr txBox="1"/>
          <p:nvPr/>
        </p:nvSpPr>
        <p:spPr>
          <a:xfrm>
            <a:off x="7761053" y="3822629"/>
            <a:ext cx="1725729" cy="64633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TensorFlow to 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TensorFlow Lite</a:t>
            </a:r>
          </a:p>
        </p:txBody>
      </p:sp>
      <p:pic>
        <p:nvPicPr>
          <p:cNvPr id="34" name="Picture 8" descr="macOS Logo, symbol, meaning, history, PNG, brand">
            <a:extLst>
              <a:ext uri="{FF2B5EF4-FFF2-40B4-BE49-F238E27FC236}">
                <a16:creationId xmlns:a16="http://schemas.microsoft.com/office/drawing/2014/main" id="{52783EAF-C02C-8D89-68A4-9D16FD50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143" y="1562832"/>
            <a:ext cx="925191" cy="5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Python Logo, symbol, meaning, history, PNG">
            <a:extLst>
              <a:ext uri="{FF2B5EF4-FFF2-40B4-BE49-F238E27FC236}">
                <a16:creationId xmlns:a16="http://schemas.microsoft.com/office/drawing/2014/main" id="{0134A6AF-1F4D-1FB5-F6DF-D19DE43C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6217" y="2222395"/>
            <a:ext cx="925190" cy="5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macOS Logo, symbol, meaning, history, PNG, brand">
            <a:extLst>
              <a:ext uri="{FF2B5EF4-FFF2-40B4-BE49-F238E27FC236}">
                <a16:creationId xmlns:a16="http://schemas.microsoft.com/office/drawing/2014/main" id="{867F03B0-7A89-099C-DC78-4CD2815A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7031" y="1587432"/>
            <a:ext cx="925191" cy="5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ython Logo, symbol, meaning, history, PNG">
            <a:extLst>
              <a:ext uri="{FF2B5EF4-FFF2-40B4-BE49-F238E27FC236}">
                <a16:creationId xmlns:a16="http://schemas.microsoft.com/office/drawing/2014/main" id="{C507B0F0-3912-E5F9-C6AB-171AE9D1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105" y="2246995"/>
            <a:ext cx="925190" cy="5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Parallelogram 40">
            <a:extLst>
              <a:ext uri="{FF2B5EF4-FFF2-40B4-BE49-F238E27FC236}">
                <a16:creationId xmlns:a16="http://schemas.microsoft.com/office/drawing/2014/main" id="{5CE44077-49F2-BF2A-04CC-83A5BBDC928C}"/>
              </a:ext>
            </a:extLst>
          </p:cNvPr>
          <p:cNvSpPr/>
          <p:nvPr/>
        </p:nvSpPr>
        <p:spPr>
          <a:xfrm>
            <a:off x="4190751" y="4979677"/>
            <a:ext cx="1485900" cy="762000"/>
          </a:xfrm>
          <a:prstGeom prst="parallelogram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Mean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</a:p>
        </p:txBody>
      </p:sp>
      <p:pic>
        <p:nvPicPr>
          <p:cNvPr id="42" name="Picture 14" descr="Download Tensor Flow Logo PNG and Vector (PDF, SVG, Ai, EPS) Free">
            <a:extLst>
              <a:ext uri="{FF2B5EF4-FFF2-40B4-BE49-F238E27FC236}">
                <a16:creationId xmlns:a16="http://schemas.microsoft.com/office/drawing/2014/main" id="{50657365-B2D5-95E9-0DD0-BD9547B9F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6063" y="2975420"/>
            <a:ext cx="937800" cy="66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Parallelogram 43">
            <a:extLst>
              <a:ext uri="{FF2B5EF4-FFF2-40B4-BE49-F238E27FC236}">
                <a16:creationId xmlns:a16="http://schemas.microsoft.com/office/drawing/2014/main" id="{5DD58DB8-A937-8B40-4A6F-EBD9B25A4008}"/>
              </a:ext>
            </a:extLst>
          </p:cNvPr>
          <p:cNvSpPr/>
          <p:nvPr/>
        </p:nvSpPr>
        <p:spPr>
          <a:xfrm>
            <a:off x="5990204" y="5566625"/>
            <a:ext cx="2224270" cy="877840"/>
          </a:xfrm>
          <a:prstGeom prst="parallelogram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Representative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Dataset For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Quantization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BB9E9E-6DBF-3478-E775-6A5ECF6FCABF}"/>
              </a:ext>
            </a:extLst>
          </p:cNvPr>
          <p:cNvCxnSpPr>
            <a:stCxn id="17" idx="3"/>
            <a:endCxn id="31" idx="1"/>
          </p:cNvCxnSpPr>
          <p:nvPr/>
        </p:nvCxnSpPr>
        <p:spPr>
          <a:xfrm>
            <a:off x="5044923" y="2937196"/>
            <a:ext cx="422990" cy="48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94FCDE-DB4A-03C1-AC37-A2B8F6A37D01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 flipV="1">
            <a:off x="7270441" y="2937957"/>
            <a:ext cx="472704" cy="40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D961993-82DC-4CB9-AF0C-832907ADBE01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9486782" y="1625321"/>
            <a:ext cx="470911" cy="131263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6E0548-FC93-6B23-40A3-E2E91A6FBC84}"/>
              </a:ext>
            </a:extLst>
          </p:cNvPr>
          <p:cNvCxnSpPr>
            <a:cxnSpLocks/>
            <a:stCxn id="29" idx="2"/>
            <a:endCxn id="45" idx="0"/>
          </p:cNvCxnSpPr>
          <p:nvPr/>
        </p:nvCxnSpPr>
        <p:spPr>
          <a:xfrm>
            <a:off x="10843801" y="2814768"/>
            <a:ext cx="2429" cy="47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22AAA89-A2FC-180C-C8A9-9B55A1897908}"/>
              </a:ext>
            </a:extLst>
          </p:cNvPr>
          <p:cNvCxnSpPr>
            <a:cxnSpLocks/>
            <a:stCxn id="11" idx="2"/>
            <a:endCxn id="17" idx="2"/>
          </p:cNvCxnSpPr>
          <p:nvPr/>
        </p:nvCxnSpPr>
        <p:spPr>
          <a:xfrm flipV="1">
            <a:off x="3401854" y="4468960"/>
            <a:ext cx="582619" cy="1515875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45" name="Elbow Connector 6144">
            <a:extLst>
              <a:ext uri="{FF2B5EF4-FFF2-40B4-BE49-F238E27FC236}">
                <a16:creationId xmlns:a16="http://schemas.microsoft.com/office/drawing/2014/main" id="{4661A042-D718-5F20-A971-C21AE91BDE33}"/>
              </a:ext>
            </a:extLst>
          </p:cNvPr>
          <p:cNvCxnSpPr>
            <a:stCxn id="41" idx="2"/>
            <a:endCxn id="31" idx="2"/>
          </p:cNvCxnSpPr>
          <p:nvPr/>
        </p:nvCxnSpPr>
        <p:spPr>
          <a:xfrm flipV="1">
            <a:off x="5581401" y="4473780"/>
            <a:ext cx="787776" cy="886897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49" name="Elbow Connector 6148">
            <a:extLst>
              <a:ext uri="{FF2B5EF4-FFF2-40B4-BE49-F238E27FC236}">
                <a16:creationId xmlns:a16="http://schemas.microsoft.com/office/drawing/2014/main" id="{81B2B1E7-0172-D77E-AA16-9A39EFAF3251}"/>
              </a:ext>
            </a:extLst>
          </p:cNvPr>
          <p:cNvCxnSpPr>
            <a:cxnSpLocks/>
            <a:stCxn id="44" idx="2"/>
            <a:endCxn id="28" idx="2"/>
          </p:cNvCxnSpPr>
          <p:nvPr/>
        </p:nvCxnSpPr>
        <p:spPr>
          <a:xfrm flipV="1">
            <a:off x="8104744" y="4468960"/>
            <a:ext cx="519174" cy="1536585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64" name="Picture 20" descr="GitHub - PINTO0309/onnx2tf: Self-Created Tools to convert ONNX files (NCHW) to TensorFlow/TFLite ...">
            <a:extLst>
              <a:ext uri="{FF2B5EF4-FFF2-40B4-BE49-F238E27FC236}">
                <a16:creationId xmlns:a16="http://schemas.microsoft.com/office/drawing/2014/main" id="{8C977AEC-370E-3CBC-4630-108858B18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68359" y="3039210"/>
            <a:ext cx="1380906" cy="46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Parallelogram 6156">
            <a:extLst>
              <a:ext uri="{FF2B5EF4-FFF2-40B4-BE49-F238E27FC236}">
                <a16:creationId xmlns:a16="http://schemas.microsoft.com/office/drawing/2014/main" id="{06214641-EF02-A6A3-9B8A-4B832DB671B8}"/>
              </a:ext>
            </a:extLst>
          </p:cNvPr>
          <p:cNvSpPr/>
          <p:nvPr/>
        </p:nvSpPr>
        <p:spPr>
          <a:xfrm>
            <a:off x="464189" y="4906976"/>
            <a:ext cx="1614718" cy="907402"/>
          </a:xfrm>
          <a:prstGeom prst="parallelogram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Birds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Squirrels</a:t>
            </a:r>
          </a:p>
        </p:txBody>
      </p:sp>
      <p:cxnSp>
        <p:nvCxnSpPr>
          <p:cNvPr id="6161" name="Straight Arrow Connector 6160">
            <a:extLst>
              <a:ext uri="{FF2B5EF4-FFF2-40B4-BE49-F238E27FC236}">
                <a16:creationId xmlns:a16="http://schemas.microsoft.com/office/drawing/2014/main" id="{06408637-71DE-E183-FF3A-1EA85402F71A}"/>
              </a:ext>
            </a:extLst>
          </p:cNvPr>
          <p:cNvCxnSpPr>
            <a:cxnSpLocks/>
            <a:stCxn id="6157" idx="0"/>
            <a:endCxn id="22" idx="2"/>
          </p:cNvCxnSpPr>
          <p:nvPr/>
        </p:nvCxnSpPr>
        <p:spPr>
          <a:xfrm flipV="1">
            <a:off x="1271548" y="4388156"/>
            <a:ext cx="17502" cy="5188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84" name="Group 6183">
            <a:extLst>
              <a:ext uri="{FF2B5EF4-FFF2-40B4-BE49-F238E27FC236}">
                <a16:creationId xmlns:a16="http://schemas.microsoft.com/office/drawing/2014/main" id="{EDC8D6D4-C727-0032-5A4C-C45F4B16E807}"/>
              </a:ext>
            </a:extLst>
          </p:cNvPr>
          <p:cNvGrpSpPr/>
          <p:nvPr/>
        </p:nvGrpSpPr>
        <p:grpSpPr>
          <a:xfrm>
            <a:off x="9957693" y="456074"/>
            <a:ext cx="1772216" cy="2358694"/>
            <a:chOff x="9945831" y="403207"/>
            <a:chExt cx="1772216" cy="235869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C24600-616D-61FF-C8FF-33E5E8E82918}"/>
                </a:ext>
              </a:extLst>
            </p:cNvPr>
            <p:cNvSpPr/>
            <p:nvPr/>
          </p:nvSpPr>
          <p:spPr>
            <a:xfrm>
              <a:off x="9945831" y="403207"/>
              <a:ext cx="1772216" cy="2338494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54" name="Picture 10" descr="The Most Important BSD Distributions | Unixmen">
              <a:extLst>
                <a:ext uri="{FF2B5EF4-FFF2-40B4-BE49-F238E27FC236}">
                  <a16:creationId xmlns:a16="http://schemas.microsoft.com/office/drawing/2014/main" id="{5A63AEC2-12ED-B657-213A-8DDB356FD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6158" y="606848"/>
              <a:ext cx="842139" cy="392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16CC70-A5C1-FF18-FB92-38F7FD863E50}"/>
                </a:ext>
              </a:extLst>
            </p:cNvPr>
            <p:cNvSpPr txBox="1"/>
            <p:nvPr/>
          </p:nvSpPr>
          <p:spPr>
            <a:xfrm>
              <a:off x="9945831" y="2115570"/>
              <a:ext cx="1772216" cy="646331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TensorFlow Lite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to C Header</a:t>
              </a:r>
            </a:p>
          </p:txBody>
        </p:sp>
        <p:pic>
          <p:nvPicPr>
            <p:cNvPr id="6156" name="Picture 12" descr="C Programming Language Logo, HD Png Download , Transparent Png Image - PNGitem">
              <a:extLst>
                <a:ext uri="{FF2B5EF4-FFF2-40B4-BE49-F238E27FC236}">
                  <a16:creationId xmlns:a16="http://schemas.microsoft.com/office/drawing/2014/main" id="{01FC2DBA-F55C-F09F-DC89-51B9CCE16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139" y="1265367"/>
              <a:ext cx="635502" cy="730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1" name="Picture 30" descr="TensorFlow Lite inference">
              <a:extLst>
                <a:ext uri="{FF2B5EF4-FFF2-40B4-BE49-F238E27FC236}">
                  <a16:creationId xmlns:a16="http://schemas.microsoft.com/office/drawing/2014/main" id="{08421530-75EC-A6C3-406B-5CB0B7F24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534" y="1333884"/>
              <a:ext cx="903620" cy="507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83" name="Group 6182">
            <a:extLst>
              <a:ext uri="{FF2B5EF4-FFF2-40B4-BE49-F238E27FC236}">
                <a16:creationId xmlns:a16="http://schemas.microsoft.com/office/drawing/2014/main" id="{56447347-7B6C-2811-1617-F15C6E8CDA5C}"/>
              </a:ext>
            </a:extLst>
          </p:cNvPr>
          <p:cNvGrpSpPr/>
          <p:nvPr/>
        </p:nvGrpSpPr>
        <p:grpSpPr>
          <a:xfrm>
            <a:off x="9974412" y="3284817"/>
            <a:ext cx="1786098" cy="3395383"/>
            <a:chOff x="9974412" y="3284817"/>
            <a:chExt cx="1786098" cy="339538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BF93CE-4107-4813-F091-5094C46E9CAC}"/>
                </a:ext>
              </a:extLst>
            </p:cNvPr>
            <p:cNvSpPr/>
            <p:nvPr/>
          </p:nvSpPr>
          <p:spPr>
            <a:xfrm>
              <a:off x="9974412" y="3284817"/>
              <a:ext cx="1743636" cy="33953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9B0BC5-9DC3-AC3A-FD92-3CF1D1481D2F}"/>
                </a:ext>
              </a:extLst>
            </p:cNvPr>
            <p:cNvSpPr txBox="1"/>
            <p:nvPr/>
          </p:nvSpPr>
          <p:spPr>
            <a:xfrm>
              <a:off x="10048054" y="6030292"/>
              <a:ext cx="17124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Build On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Microcontroller</a:t>
              </a:r>
            </a:p>
          </p:txBody>
        </p:sp>
        <p:pic>
          <p:nvPicPr>
            <p:cNvPr id="6160" name="Picture 16" descr="Arduino logo : histoire, signification et évolution, symbole">
              <a:extLst>
                <a:ext uri="{FF2B5EF4-FFF2-40B4-BE49-F238E27FC236}">
                  <a16:creationId xmlns:a16="http://schemas.microsoft.com/office/drawing/2014/main" id="{4D7E8EE2-EAE8-116F-BF78-8BFD7329D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9726" y="4145794"/>
              <a:ext cx="834497" cy="468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2" name="Picture 18" descr="Sony Spresense Distributor | Mouser">
              <a:extLst>
                <a:ext uri="{FF2B5EF4-FFF2-40B4-BE49-F238E27FC236}">
                  <a16:creationId xmlns:a16="http://schemas.microsoft.com/office/drawing/2014/main" id="{DE5F483F-7EFF-F631-2A80-0FD835BF9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302" y="5600633"/>
              <a:ext cx="883272" cy="39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2" descr="C++ Logo PNG vector in SVG, PDF, AI, CDR format">
              <a:extLst>
                <a:ext uri="{FF2B5EF4-FFF2-40B4-BE49-F238E27FC236}">
                  <a16:creationId xmlns:a16="http://schemas.microsoft.com/office/drawing/2014/main" id="{23E0366A-3C5E-99EF-3876-6207C0DFA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977852" y="4057958"/>
              <a:ext cx="591444" cy="596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8" name="Picture 26" descr="Community Contract Inspiration from Debian | Futures Initiative">
              <a:extLst>
                <a:ext uri="{FF2B5EF4-FFF2-40B4-BE49-F238E27FC236}">
                  <a16:creationId xmlns:a16="http://schemas.microsoft.com/office/drawing/2014/main" id="{92D6C00A-E8F8-B9CF-AC51-EB3CC575D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046" y="3446854"/>
              <a:ext cx="1547510" cy="43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0" name="Picture 28" descr="Research Labs and Centers | School of Engineering">
              <a:extLst>
                <a:ext uri="{FF2B5EF4-FFF2-40B4-BE49-F238E27FC236}">
                  <a16:creationId xmlns:a16="http://schemas.microsoft.com/office/drawing/2014/main" id="{A5594285-BACD-4726-C911-40CD4D85A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046" y="4833656"/>
              <a:ext cx="715790" cy="71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2" name="Picture 32" descr="TensorFlow Lite inference">
              <a:extLst>
                <a:ext uri="{FF2B5EF4-FFF2-40B4-BE49-F238E27FC236}">
                  <a16:creationId xmlns:a16="http://schemas.microsoft.com/office/drawing/2014/main" id="{5EC65021-EA35-F437-06AA-FAA4594C7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6230" y="4899960"/>
              <a:ext cx="844837" cy="47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082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B435-31AD-2862-6F1D-A6AACD92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Re-Train on Larger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E1FF4-28F0-B38D-C901-801C8840C326}"/>
              </a:ext>
            </a:extLst>
          </p:cNvPr>
          <p:cNvSpPr txBox="1"/>
          <p:nvPr/>
        </p:nvSpPr>
        <p:spPr>
          <a:xfrm>
            <a:off x="2154880" y="1600438"/>
            <a:ext cx="197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Re-Training</a:t>
            </a:r>
          </a:p>
        </p:txBody>
      </p:sp>
      <p:pic>
        <p:nvPicPr>
          <p:cNvPr id="9" name="Picture 8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C2916B22-133E-CDC9-5139-0F6EA730C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9770"/>
            <a:ext cx="5842000" cy="438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E6D7C-9492-9C24-0744-41B0C7D3D9B6}"/>
              </a:ext>
            </a:extLst>
          </p:cNvPr>
          <p:cNvSpPr txBox="1"/>
          <p:nvPr/>
        </p:nvSpPr>
        <p:spPr>
          <a:xfrm>
            <a:off x="7790095" y="1600438"/>
            <a:ext cx="224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After Re-Training</a:t>
            </a:r>
          </a:p>
        </p:txBody>
      </p:sp>
      <p:pic>
        <p:nvPicPr>
          <p:cNvPr id="11" name="Picture 10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835600E6-0E8D-6F86-7289-51F35949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81" y="196977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574-B3E1-0515-D17D-01CE1000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473700" cy="1325563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8F8F8-64D1-7C0D-4EB5-A458EFB02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431"/>
            <a:ext cx="5473700" cy="52490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>
                <a:effectLst/>
              </a:rPr>
              <a:t>Krause, S. K., </a:t>
            </a:r>
            <a:r>
              <a:rPr lang="en-US" sz="1800" dirty="0" err="1">
                <a:effectLst/>
              </a:rPr>
              <a:t>Kelt</a:t>
            </a:r>
            <a:r>
              <a:rPr lang="en-US" sz="1800" dirty="0">
                <a:effectLst/>
              </a:rPr>
              <a:t>, D. A., &amp; Van </a:t>
            </a:r>
            <a:r>
              <a:rPr lang="en-US" sz="1800" dirty="0" err="1">
                <a:effectLst/>
              </a:rPr>
              <a:t>Vuren</a:t>
            </a:r>
            <a:r>
              <a:rPr lang="en-US" sz="1800" dirty="0">
                <a:effectLst/>
              </a:rPr>
              <a:t>, D. H. (2010). Invasion, damage, and control options for eastern fox squirrels. In </a:t>
            </a:r>
            <a:r>
              <a:rPr lang="en-US" sz="1800" i="1" dirty="0">
                <a:effectLst/>
              </a:rPr>
              <a:t>Proceedings of the Vertebrate Pest Conference</a:t>
            </a:r>
            <a:r>
              <a:rPr lang="en-US" sz="1800" dirty="0">
                <a:effectLst/>
              </a:rPr>
              <a:t> (Vol. 24, No. 24).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hlinkClick r:id="rId3"/>
              </a:rPr>
              <a:t>https://developer.sony.com/spresense/product-specifications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b="0" dirty="0">
                <a:effectLst/>
                <a:latin typeface="Times New Roman, serif"/>
              </a:rPr>
              <a:t>Singla, N. (2014). Motion detection based on frame difference method. </a:t>
            </a:r>
            <a:r>
              <a:rPr lang="en-US" sz="1800" b="0" i="1" dirty="0">
                <a:effectLst/>
                <a:latin typeface="Times New Roman, serif"/>
              </a:rPr>
              <a:t>International Journal of Information &amp; Computation Technology</a:t>
            </a:r>
            <a:r>
              <a:rPr lang="en-US" sz="1800" b="0" dirty="0">
                <a:effectLst/>
                <a:latin typeface="Times New Roman, serif"/>
              </a:rPr>
              <a:t>, </a:t>
            </a:r>
            <a:r>
              <a:rPr lang="en-US" sz="1800" b="0" i="1" dirty="0">
                <a:effectLst/>
                <a:latin typeface="Times New Roman, serif"/>
              </a:rPr>
              <a:t>4</a:t>
            </a:r>
            <a:r>
              <a:rPr lang="en-US" sz="1800" b="0" dirty="0">
                <a:effectLst/>
                <a:latin typeface="Times New Roman, serif"/>
              </a:rPr>
              <a:t>(15), 1559-1565.</a:t>
            </a:r>
            <a:endParaRPr lang="en-US" sz="1200" b="0" dirty="0">
              <a:latin typeface="Times New Roman, serif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LeCun</a:t>
            </a:r>
            <a:r>
              <a:rPr lang="en-US" sz="1800" dirty="0"/>
              <a:t>, Y., </a:t>
            </a:r>
            <a:r>
              <a:rPr lang="en-US" sz="1800" dirty="0" err="1"/>
              <a:t>Boser</a:t>
            </a:r>
            <a:r>
              <a:rPr lang="en-US" sz="1800" dirty="0"/>
              <a:t>, B., </a:t>
            </a:r>
            <a:r>
              <a:rPr lang="en-US" sz="1800" dirty="0" err="1"/>
              <a:t>Denker</a:t>
            </a:r>
            <a:r>
              <a:rPr lang="en-US" sz="1800" dirty="0"/>
              <a:t>, J. S., Henderson, D., Howard, R. E., Hubbard, W., &amp; </a:t>
            </a:r>
            <a:r>
              <a:rPr lang="en-US" sz="1800" dirty="0" err="1"/>
              <a:t>Jackel</a:t>
            </a:r>
            <a:r>
              <a:rPr lang="en-US" sz="1800" dirty="0"/>
              <a:t>, L. D. (1989). Backpropagation applied to handwritten zip code recognition. Neural computation, 1(4), 541-551.</a:t>
            </a:r>
          </a:p>
        </p:txBody>
      </p:sp>
      <p:pic>
        <p:nvPicPr>
          <p:cNvPr id="5" name="Picture 4" descr="A green shed with a tree in the background&#10;&#10;Description automatically generated">
            <a:extLst>
              <a:ext uri="{FF2B5EF4-FFF2-40B4-BE49-F238E27FC236}">
                <a16:creationId xmlns:a16="http://schemas.microsoft.com/office/drawing/2014/main" id="{1C0F829F-C68F-77B4-1815-2C7AE7B40C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466" y="456964"/>
            <a:ext cx="5602734" cy="63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7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C948-C3E8-9DC5-04E1-5C91AD36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97745"/>
          </a:xfrm>
        </p:spPr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88209-D032-6903-F847-C84BE71B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61038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Microcontroller</a:t>
            </a:r>
            <a:r>
              <a:rPr lang="en-US" baseline="30000" dirty="0"/>
              <a:t>[2]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ARM Cortex-M4F @ 156 MHz</a:t>
            </a:r>
          </a:p>
          <a:p>
            <a:pPr lvl="1"/>
            <a:r>
              <a:rPr lang="en-US" dirty="0"/>
              <a:t>SRAM: 1.5MB</a:t>
            </a:r>
          </a:p>
          <a:p>
            <a:r>
              <a:rPr lang="en-US" dirty="0"/>
              <a:t>Expansion Board</a:t>
            </a:r>
          </a:p>
          <a:p>
            <a:pPr lvl="1"/>
            <a:r>
              <a:rPr lang="en-US" dirty="0"/>
              <a:t>SD Memory Card Slot</a:t>
            </a:r>
          </a:p>
          <a:p>
            <a:r>
              <a:rPr lang="en-US" dirty="0"/>
              <a:t>Camera </a:t>
            </a:r>
          </a:p>
          <a:p>
            <a:pPr lvl="1"/>
            <a:r>
              <a:rPr lang="en-US" dirty="0"/>
              <a:t>Image Transfer: CMOS 8-Bit Parallel</a:t>
            </a:r>
          </a:p>
          <a:p>
            <a:pPr lvl="1"/>
            <a:r>
              <a:rPr lang="en-US" dirty="0"/>
              <a:t>Control interface: I2C</a:t>
            </a:r>
          </a:p>
          <a:p>
            <a:pPr lvl="1"/>
            <a:r>
              <a:rPr lang="en-US" dirty="0"/>
              <a:t>Sensor: 2,608x 1,960 (~5 M pixel)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F7134A-8717-274A-A597-E34D25F0C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96316"/>
              </p:ext>
            </p:extLst>
          </p:nvPr>
        </p:nvGraphicFramePr>
        <p:xfrm>
          <a:off x="1915020" y="1368742"/>
          <a:ext cx="5168901" cy="1281496"/>
        </p:xfrm>
        <a:graphic>
          <a:graphicData uri="http://schemas.openxmlformats.org/drawingml/2006/table">
            <a:tbl>
              <a:tblPr/>
              <a:tblGrid>
                <a:gridCol w="1812019">
                  <a:extLst>
                    <a:ext uri="{9D8B030D-6E8A-4147-A177-3AD203B41FA5}">
                      <a16:colId xmlns:a16="http://schemas.microsoft.com/office/drawing/2014/main" val="3660522799"/>
                    </a:ext>
                  </a:extLst>
                </a:gridCol>
                <a:gridCol w="2555411">
                  <a:extLst>
                    <a:ext uri="{9D8B030D-6E8A-4147-A177-3AD203B41FA5}">
                      <a16:colId xmlns:a16="http://schemas.microsoft.com/office/drawing/2014/main" val="1582816552"/>
                    </a:ext>
                  </a:extLst>
                </a:gridCol>
                <a:gridCol w="801471">
                  <a:extLst>
                    <a:ext uri="{9D8B030D-6E8A-4147-A177-3AD203B41FA5}">
                      <a16:colId xmlns:a16="http://schemas.microsoft.com/office/drawing/2014/main" val="2886838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Component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6576" marR="38100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Price</a:t>
                      </a:r>
                      <a:endParaRPr lang="en-US">
                        <a:effectLst/>
                      </a:endParaRPr>
                    </a:p>
                  </a:txBody>
                  <a:tcPr marL="36576" marR="36576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3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Single Board Copmputer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Sony Spresense CXD5602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$65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396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Computer Storage Board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Sony Spresense Extension Board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$45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70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Memory Card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32GB MicroSD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$20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32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Camera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Sony Spresense Camera (ISX012 Sensor)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$35</a:t>
                      </a:r>
                      <a:endParaRPr lang="en-US" dirty="0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68480"/>
                  </a:ext>
                </a:extLst>
              </a:tr>
            </a:tbl>
          </a:graphicData>
        </a:graphic>
      </p:graphicFrame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D744FB0-2F9C-3483-A633-78EC1DB529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621131" y="1865331"/>
            <a:ext cx="4754879" cy="36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5DBD-FFF0-6395-C417-2EBE8ABF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"/>
            <a:ext cx="10515600" cy="966073"/>
          </a:xfrm>
        </p:spPr>
        <p:txBody>
          <a:bodyPr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294EC-8B72-B08D-7C78-54555567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872509"/>
            <a:ext cx="1016000" cy="231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86177-17C4-010D-36A2-CB406E20C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82" y="1580316"/>
            <a:ext cx="1130300" cy="1117600"/>
          </a:xfrm>
          <a:prstGeom prst="rect">
            <a:avLst/>
          </a:prstGeom>
        </p:spPr>
      </p:pic>
      <p:pic>
        <p:nvPicPr>
          <p:cNvPr id="2056" name="Picture 8" descr="Secure Digital, SD card PNG">
            <a:extLst>
              <a:ext uri="{FF2B5EF4-FFF2-40B4-BE49-F238E27FC236}">
                <a16:creationId xmlns:a16="http://schemas.microsoft.com/office/drawing/2014/main" id="{CF3A78CC-318F-A9BD-0022-2A259005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5679" y="5588616"/>
            <a:ext cx="861060" cy="8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rial ports - Electronics-Lab.com">
            <a:extLst>
              <a:ext uri="{FF2B5EF4-FFF2-40B4-BE49-F238E27FC236}">
                <a16:creationId xmlns:a16="http://schemas.microsoft.com/office/drawing/2014/main" id="{7988F023-60C6-3674-71B2-17818224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8130" y="5355729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2C111-4C04-F38C-09CD-BF9BD1913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1" y="1377315"/>
            <a:ext cx="4330700" cy="5257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EAA8EA-B9BB-881D-6A3A-D1A714A1BC3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36293" y="1919486"/>
            <a:ext cx="1355089" cy="21963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2F80EF-DFA6-6B00-A657-A1F69FB0A06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7021682" y="2028209"/>
            <a:ext cx="1237763" cy="11090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60" name="Picture 12" descr="LED SMD Chip High Bright Green">
            <a:extLst>
              <a:ext uri="{FF2B5EF4-FFF2-40B4-BE49-F238E27FC236}">
                <a16:creationId xmlns:a16="http://schemas.microsoft.com/office/drawing/2014/main" id="{CDB85269-C30D-0C41-4628-16ECFD6B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1362" y="1851501"/>
            <a:ext cx="846415" cy="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CA18B35-F983-FF13-D4D8-8A83AF9B4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07852"/>
              </p:ext>
            </p:extLst>
          </p:nvPr>
        </p:nvGraphicFramePr>
        <p:xfrm>
          <a:off x="9587865" y="365125"/>
          <a:ext cx="2309949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057">
                  <a:extLst>
                    <a:ext uri="{9D8B030D-6E8A-4147-A177-3AD203B41FA5}">
                      <a16:colId xmlns:a16="http://schemas.microsoft.com/office/drawing/2014/main" val="3905144424"/>
                    </a:ext>
                  </a:extLst>
                </a:gridCol>
                <a:gridCol w="1129892">
                  <a:extLst>
                    <a:ext uri="{9D8B030D-6E8A-4147-A177-3AD203B41FA5}">
                      <a16:colId xmlns:a16="http://schemas.microsoft.com/office/drawing/2014/main" val="2811622812"/>
                    </a:ext>
                  </a:extLst>
                </a:gridCol>
              </a:tblGrid>
              <a:tr h="2337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92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25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2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Squirrel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18502"/>
                  </a:ext>
                </a:extLst>
              </a:tr>
            </a:tbl>
          </a:graphicData>
        </a:graphic>
      </p:graphicFrame>
      <p:pic>
        <p:nvPicPr>
          <p:cNvPr id="27" name="Picture 12" descr="LED SMD Chip High Bright Green">
            <a:extLst>
              <a:ext uri="{FF2B5EF4-FFF2-40B4-BE49-F238E27FC236}">
                <a16:creationId xmlns:a16="http://schemas.microsoft.com/office/drawing/2014/main" id="{49717D05-6BEB-D10A-707F-2114A57D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1362" y="2550160"/>
            <a:ext cx="846415" cy="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LED SMD Chip High Bright Green">
            <a:extLst>
              <a:ext uri="{FF2B5EF4-FFF2-40B4-BE49-F238E27FC236}">
                <a16:creationId xmlns:a16="http://schemas.microsoft.com/office/drawing/2014/main" id="{7EF38915-91FD-2A9D-8675-F758A1B9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1362" y="3236536"/>
            <a:ext cx="846415" cy="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LED SMD Chip High Bright Green">
            <a:extLst>
              <a:ext uri="{FF2B5EF4-FFF2-40B4-BE49-F238E27FC236}">
                <a16:creationId xmlns:a16="http://schemas.microsoft.com/office/drawing/2014/main" id="{4D49C488-02CC-5218-A2BC-65EF2DCD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1362" y="3889078"/>
            <a:ext cx="846415" cy="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4E719-5097-7B95-22BF-6CF4DB400E5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275445" y="2028209"/>
            <a:ext cx="1375410" cy="2293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64" name="Picture 16" descr="5 Best Video Camera for Broadcasting Material - Digital Photography Success">
            <a:extLst>
              <a:ext uri="{FF2B5EF4-FFF2-40B4-BE49-F238E27FC236}">
                <a16:creationId xmlns:a16="http://schemas.microsoft.com/office/drawing/2014/main" id="{64E1EC4C-FC35-E2BD-055F-E7923AB8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205" y="3571786"/>
            <a:ext cx="2190062" cy="12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ony DSC RX10 Digital Still Camera - GetdatGadget">
            <a:extLst>
              <a:ext uri="{FF2B5EF4-FFF2-40B4-BE49-F238E27FC236}">
                <a16:creationId xmlns:a16="http://schemas.microsoft.com/office/drawing/2014/main" id="{6A8B2050-AFB2-DA11-F25B-64AF1C22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619" y="3857958"/>
            <a:ext cx="1213245" cy="90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D9BB89-0062-F235-783B-3EC58390A85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514591" y="3183909"/>
            <a:ext cx="1252854" cy="725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34507B-B2C8-C5DD-34D6-57DF991D464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767445" y="3183909"/>
            <a:ext cx="744854" cy="6220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8" name="Picture 20" descr="Neural Network: A Complete Beginners Guide - Gadictos">
            <a:extLst>
              <a:ext uri="{FF2B5EF4-FFF2-40B4-BE49-F238E27FC236}">
                <a16:creationId xmlns:a16="http://schemas.microsoft.com/office/drawing/2014/main" id="{F7242B6C-40E8-2689-98BA-78759B4D0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49" y="4940052"/>
            <a:ext cx="1461951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FDB370-82F4-1553-32F0-88B9B16356B5}"/>
              </a:ext>
            </a:extLst>
          </p:cNvPr>
          <p:cNvCxnSpPr>
            <a:cxnSpLocks/>
          </p:cNvCxnSpPr>
          <p:nvPr/>
        </p:nvCxnSpPr>
        <p:spPr>
          <a:xfrm>
            <a:off x="7331243" y="4569649"/>
            <a:ext cx="511024" cy="546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ED6BE2B-3F29-092D-7031-761F19AB84E4}"/>
              </a:ext>
            </a:extLst>
          </p:cNvPr>
          <p:cNvCxnSpPr>
            <a:cxnSpLocks/>
          </p:cNvCxnSpPr>
          <p:nvPr/>
        </p:nvCxnSpPr>
        <p:spPr>
          <a:xfrm flipH="1">
            <a:off x="6710865" y="4666937"/>
            <a:ext cx="36371" cy="1098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64CE1C-EFEF-023D-C494-7C3C695DBB28}"/>
              </a:ext>
            </a:extLst>
          </p:cNvPr>
          <p:cNvCxnSpPr>
            <a:cxnSpLocks/>
          </p:cNvCxnSpPr>
          <p:nvPr/>
        </p:nvCxnSpPr>
        <p:spPr>
          <a:xfrm flipV="1">
            <a:off x="9070451" y="4836706"/>
            <a:ext cx="288076" cy="392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34AD4A3-9A2E-2EE4-16F7-A19D15D0CDF6}"/>
              </a:ext>
            </a:extLst>
          </p:cNvPr>
          <p:cNvCxnSpPr>
            <a:cxnSpLocks/>
            <a:endCxn id="2056" idx="1"/>
          </p:cNvCxnSpPr>
          <p:nvPr/>
        </p:nvCxnSpPr>
        <p:spPr>
          <a:xfrm>
            <a:off x="9070451" y="5588616"/>
            <a:ext cx="965228" cy="430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CA2C5BD-7B4B-FCCE-C932-6602B9912D0B}"/>
              </a:ext>
            </a:extLst>
          </p:cNvPr>
          <p:cNvCxnSpPr>
            <a:cxnSpLocks/>
            <a:endCxn id="2056" idx="0"/>
          </p:cNvCxnSpPr>
          <p:nvPr/>
        </p:nvCxnSpPr>
        <p:spPr>
          <a:xfrm>
            <a:off x="9963150" y="4697961"/>
            <a:ext cx="503059" cy="890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7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1FBF-3EAB-B8CA-CB12-0F7F34F9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Pipeline/Flowchart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DB97D8-456D-EEF6-155D-2D2667F2B03D}"/>
              </a:ext>
            </a:extLst>
          </p:cNvPr>
          <p:cNvSpPr/>
          <p:nvPr/>
        </p:nvSpPr>
        <p:spPr>
          <a:xfrm>
            <a:off x="563880" y="359014"/>
            <a:ext cx="188468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Capture Initial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6DEFF-02AC-3D68-F3FC-3E5CF811BD6A}"/>
              </a:ext>
            </a:extLst>
          </p:cNvPr>
          <p:cNvSpPr/>
          <p:nvPr/>
        </p:nvSpPr>
        <p:spPr>
          <a:xfrm>
            <a:off x="730250" y="3423162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87094D-0501-181B-DCDC-0D7C74333387}"/>
              </a:ext>
            </a:extLst>
          </p:cNvPr>
          <p:cNvSpPr/>
          <p:nvPr/>
        </p:nvSpPr>
        <p:spPr>
          <a:xfrm>
            <a:off x="4545330" y="1492032"/>
            <a:ext cx="1884680" cy="7924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Trigger of Video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74D25-0924-CD2F-409A-B5FA5AAF92EF}"/>
              </a:ext>
            </a:extLst>
          </p:cNvPr>
          <p:cNvSpPr/>
          <p:nvPr/>
        </p:nvSpPr>
        <p:spPr>
          <a:xfrm>
            <a:off x="4659630" y="3560226"/>
            <a:ext cx="1656080" cy="6436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 Video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D2F995-2EEE-C289-D6F8-72EA496B74E8}"/>
              </a:ext>
            </a:extLst>
          </p:cNvPr>
          <p:cNvSpPr/>
          <p:nvPr/>
        </p:nvSpPr>
        <p:spPr>
          <a:xfrm>
            <a:off x="4659629" y="2548656"/>
            <a:ext cx="1656080" cy="689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Capture Still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7EAA7-B4CE-8776-29BD-A727EBE75C86}"/>
              </a:ext>
            </a:extLst>
          </p:cNvPr>
          <p:cNvSpPr/>
          <p:nvPr/>
        </p:nvSpPr>
        <p:spPr>
          <a:xfrm>
            <a:off x="4659630" y="5222337"/>
            <a:ext cx="1656080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Interpret Results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3690E0-F6D1-0FF6-316F-2AFE92863987}"/>
              </a:ext>
            </a:extLst>
          </p:cNvPr>
          <p:cNvSpPr/>
          <p:nvPr/>
        </p:nvSpPr>
        <p:spPr>
          <a:xfrm>
            <a:off x="9187180" y="1593669"/>
            <a:ext cx="1884680" cy="792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Copy Images and Log from SD Card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A1436-2EC2-2C59-CF11-E2BE871DC0BE}"/>
              </a:ext>
            </a:extLst>
          </p:cNvPr>
          <p:cNvSpPr/>
          <p:nvPr/>
        </p:nvSpPr>
        <p:spPr>
          <a:xfrm>
            <a:off x="730250" y="4447218"/>
            <a:ext cx="155194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 Model</a:t>
            </a:r>
          </a:p>
          <a:p>
            <a:pPr algn="ctr"/>
            <a:r>
              <a:rPr lang="en-US" dirty="0" err="1"/>
              <a:t>TFLite</a:t>
            </a:r>
            <a:r>
              <a:rPr lang="en-US" dirty="0"/>
              <a:t>-Micro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12CA1-F00D-6F31-F69B-1D75133225DD}"/>
              </a:ext>
            </a:extLst>
          </p:cNvPr>
          <p:cNvSpPr/>
          <p:nvPr/>
        </p:nvSpPr>
        <p:spPr>
          <a:xfrm>
            <a:off x="730250" y="5747220"/>
            <a:ext cx="1551940" cy="590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Model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2C6E8B-9D4F-B987-89E9-24022876D2A2}"/>
              </a:ext>
            </a:extLst>
          </p:cNvPr>
          <p:cNvSpPr/>
          <p:nvPr/>
        </p:nvSpPr>
        <p:spPr>
          <a:xfrm>
            <a:off x="9301480" y="3075997"/>
            <a:ext cx="1656080" cy="464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Tag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D87CC8-0677-BFD4-646B-25ADFBE5D3AF}"/>
              </a:ext>
            </a:extLst>
          </p:cNvPr>
          <p:cNvSpPr/>
          <p:nvPr/>
        </p:nvSpPr>
        <p:spPr>
          <a:xfrm>
            <a:off x="730250" y="1492032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3D777-540E-72D6-503B-A35075C62624}"/>
              </a:ext>
            </a:extLst>
          </p:cNvPr>
          <p:cNvSpPr/>
          <p:nvPr/>
        </p:nvSpPr>
        <p:spPr>
          <a:xfrm>
            <a:off x="9301480" y="4356818"/>
            <a:ext cx="1656080" cy="767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Analyze Performance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7D6E6-450F-E554-8884-3B857D175578}"/>
              </a:ext>
            </a:extLst>
          </p:cNvPr>
          <p:cNvSpPr/>
          <p:nvPr/>
        </p:nvSpPr>
        <p:spPr>
          <a:xfrm>
            <a:off x="730250" y="2463520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FCCF30-0B5A-3E24-71CD-D6842CBC46BC}"/>
              </a:ext>
            </a:extLst>
          </p:cNvPr>
          <p:cNvCxnSpPr>
            <a:stCxn id="6" idx="2"/>
            <a:endCxn id="16" idx="0"/>
          </p:cNvCxnSpPr>
          <p:nvPr/>
        </p:nvCxnSpPr>
        <p:spPr>
          <a:xfrm>
            <a:off x="1506220" y="1151494"/>
            <a:ext cx="0" cy="340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278CB2-513B-FD30-617E-60FAD78E8BDA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1506220" y="2066072"/>
            <a:ext cx="0" cy="397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3819D1-A6CF-E03B-ABD1-52FB3C3E503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506220" y="5361618"/>
            <a:ext cx="0" cy="385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E54827-612E-92BF-5B08-E5999A7F9B2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5487669" y="2284512"/>
            <a:ext cx="1" cy="264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AD6809-AC13-4FDB-4E90-68B9D4EBB401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487669" y="3238504"/>
            <a:ext cx="1" cy="321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DBC656-413B-BD3B-3B47-9E9CB16C63D4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1506220" y="3997202"/>
            <a:ext cx="0" cy="450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10171D-457A-88B1-15E9-75178CDE767A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1506220" y="3037560"/>
            <a:ext cx="0" cy="385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686108-49C4-4CF2-C883-64C58B54948B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0129520" y="2386149"/>
            <a:ext cx="0" cy="689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99F8B6-1095-558A-D00B-067017F3979E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10129520" y="3540975"/>
            <a:ext cx="0" cy="815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4DCF3C-5221-7656-EE01-522EEAAE2E8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rot="5400000" flipH="1" flipV="1">
            <a:off x="1074236" y="1924016"/>
            <a:ext cx="4845418" cy="3981450"/>
          </a:xfrm>
          <a:prstGeom prst="bentConnector5">
            <a:avLst>
              <a:gd name="adj1" fmla="val -4718"/>
              <a:gd name="adj2" fmla="val 47911"/>
              <a:gd name="adj3" fmla="val 10471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7DA887B-7AF1-044F-1216-FE8709054A6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 flipH="1" flipV="1">
            <a:off x="5537061" y="1544278"/>
            <a:ext cx="4543068" cy="4641850"/>
          </a:xfrm>
          <a:prstGeom prst="bentConnector5">
            <a:avLst>
              <a:gd name="adj1" fmla="val -5032"/>
              <a:gd name="adj2" fmla="val 64309"/>
              <a:gd name="adj3" fmla="val 1050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55">
            <a:extLst>
              <a:ext uri="{FF2B5EF4-FFF2-40B4-BE49-F238E27FC236}">
                <a16:creationId xmlns:a16="http://schemas.microsoft.com/office/drawing/2014/main" id="{48F80B6E-EFC2-9D52-EEF0-F01DDC3480EC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 rot="5400000" flipH="1">
            <a:off x="4242829" y="-762039"/>
            <a:ext cx="2374112" cy="9399270"/>
          </a:xfrm>
          <a:prstGeom prst="bentConnector4">
            <a:avLst>
              <a:gd name="adj1" fmla="val -67830"/>
              <a:gd name="adj2" fmla="val 1024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CD6BFA1-5CAE-AD21-F16D-92C277EFCE9E}"/>
              </a:ext>
            </a:extLst>
          </p:cNvPr>
          <p:cNvSpPr/>
          <p:nvPr/>
        </p:nvSpPr>
        <p:spPr>
          <a:xfrm>
            <a:off x="6712585" y="5291977"/>
            <a:ext cx="1510030" cy="7751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Light Up Indicator LED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1363C84-3C7A-A23A-65EC-DFFC7CEC6F32}"/>
              </a:ext>
            </a:extLst>
          </p:cNvPr>
          <p:cNvCxnSpPr>
            <a:cxnSpLocks/>
            <a:stCxn id="11" idx="3"/>
            <a:endCxn id="70" idx="1"/>
          </p:cNvCxnSpPr>
          <p:nvPr/>
        </p:nvCxnSpPr>
        <p:spPr>
          <a:xfrm>
            <a:off x="6315710" y="5679537"/>
            <a:ext cx="396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229831F-7DB5-8836-6C38-596C2E05CCD1}"/>
              </a:ext>
            </a:extLst>
          </p:cNvPr>
          <p:cNvSpPr/>
          <p:nvPr/>
        </p:nvSpPr>
        <p:spPr>
          <a:xfrm>
            <a:off x="4659629" y="4480969"/>
            <a:ext cx="1656080" cy="40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 Model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DBD6D23-1B10-D065-E81C-E4D899DFC392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 flipH="1">
            <a:off x="5487669" y="4203904"/>
            <a:ext cx="1" cy="277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342049E-C435-52FA-C7F0-2A790E332746}"/>
              </a:ext>
            </a:extLst>
          </p:cNvPr>
          <p:cNvCxnSpPr>
            <a:cxnSpLocks/>
            <a:stCxn id="82" idx="2"/>
            <a:endCxn id="11" idx="0"/>
          </p:cNvCxnSpPr>
          <p:nvPr/>
        </p:nvCxnSpPr>
        <p:spPr>
          <a:xfrm>
            <a:off x="5487669" y="4883242"/>
            <a:ext cx="1" cy="339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0FE7-04E5-312B-21B9-A990A53B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Toolkit/Tec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428B-836C-271B-56A1-106A2162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20" y="1426343"/>
            <a:ext cx="10515600" cy="5140643"/>
          </a:xfrm>
        </p:spPr>
        <p:txBody>
          <a:bodyPr/>
          <a:lstStyle/>
          <a:p>
            <a:r>
              <a:rPr lang="en-US" dirty="0"/>
              <a:t>Initial Data Set: Sony Spresense SDK in C under NUTTX</a:t>
            </a:r>
          </a:p>
          <a:p>
            <a:r>
              <a:rPr lang="en-US" dirty="0"/>
              <a:t>Image Tagging: Manual File Operations/Python Scripts OSX</a:t>
            </a:r>
          </a:p>
          <a:p>
            <a:r>
              <a:rPr lang="en-US" dirty="0"/>
              <a:t>Model Building/Training: Python, PyTorch</a:t>
            </a:r>
          </a:p>
          <a:p>
            <a:r>
              <a:rPr lang="en-US" dirty="0"/>
              <a:t>Model Deployment: TensorFlow Lite – Microcontroller, C</a:t>
            </a:r>
          </a:p>
          <a:p>
            <a:r>
              <a:rPr lang="en-US" dirty="0"/>
              <a:t>Runtime: Sony Spresense Arduino in C++, Logging to Linux</a:t>
            </a:r>
          </a:p>
          <a:p>
            <a:r>
              <a:rPr lang="en-US" dirty="0"/>
              <a:t>Data Analysis: Python</a:t>
            </a:r>
          </a:p>
          <a:p>
            <a:r>
              <a:rPr lang="en-US" dirty="0"/>
              <a:t>Image Stream Viewing: Serial </a:t>
            </a:r>
            <a:r>
              <a:rPr lang="en-US" dirty="0">
                <a:sym typeface="Wingdings" pitchFamily="2" charset="2"/>
              </a:rPr>
              <a:t> “Processing”, Java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TensorFlow Lite para microcontroladores">
            <a:extLst>
              <a:ext uri="{FF2B5EF4-FFF2-40B4-BE49-F238E27FC236}">
                <a16:creationId xmlns:a16="http://schemas.microsoft.com/office/drawing/2014/main" id="{4469B380-B84F-1E98-55CE-02DDCDE9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4484" y="3370134"/>
            <a:ext cx="1154172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56D951-AE3B-F625-1513-7A79BECFF5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156" y="429200"/>
            <a:ext cx="813564" cy="798905"/>
          </a:xfrm>
          <a:prstGeom prst="rect">
            <a:avLst/>
          </a:prstGeom>
        </p:spPr>
      </p:pic>
      <p:pic>
        <p:nvPicPr>
          <p:cNvPr id="3076" name="Picture 4" descr="C Programming Logo , Free Transparent Clipart - ClipartKey">
            <a:extLst>
              <a:ext uri="{FF2B5EF4-FFF2-40B4-BE49-F238E27FC236}">
                <a16:creationId xmlns:a16="http://schemas.microsoft.com/office/drawing/2014/main" id="{03286A52-B1BE-CF26-775B-E3C25BFB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9628" y="527288"/>
            <a:ext cx="744221" cy="62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Logo PNG Transparent - Brands Logos">
            <a:extLst>
              <a:ext uri="{FF2B5EF4-FFF2-40B4-BE49-F238E27FC236}">
                <a16:creationId xmlns:a16="http://schemas.microsoft.com/office/drawing/2014/main" id="{584B9EBC-F43A-BAD9-84D9-79D532FC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9460" y="1623961"/>
            <a:ext cx="744220" cy="7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c Os X Logo Png, Transparent Png - kindpng">
            <a:extLst>
              <a:ext uri="{FF2B5EF4-FFF2-40B4-BE49-F238E27FC236}">
                <a16:creationId xmlns:a16="http://schemas.microsoft.com/office/drawing/2014/main" id="{E3976CA5-49C7-2521-6F63-E501DDA2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6677" y="5811923"/>
            <a:ext cx="622300" cy="65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yTorch 2.0: Our next generation release that is faster, more Pythonic and Dynamic as ever | PyTorch">
            <a:extLst>
              <a:ext uri="{FF2B5EF4-FFF2-40B4-BE49-F238E27FC236}">
                <a16:creationId xmlns:a16="http://schemas.microsoft.com/office/drawing/2014/main" id="{C08C2A25-2F0B-6E96-0F34-A95B507C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5189" y="2447566"/>
            <a:ext cx="708660" cy="70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llection of Arduino Logo PNG. | PlusPNG">
            <a:extLst>
              <a:ext uri="{FF2B5EF4-FFF2-40B4-BE49-F238E27FC236}">
                <a16:creationId xmlns:a16="http://schemas.microsoft.com/office/drawing/2014/main" id="{FFD9260D-2BA8-011B-3681-12C216A4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720" y="2328211"/>
            <a:ext cx="683260" cy="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ree C++ PNG Transparent Images, Download Free C++ PNG Transparent Images png images, Free ...">
            <a:extLst>
              <a:ext uri="{FF2B5EF4-FFF2-40B4-BE49-F238E27FC236}">
                <a16:creationId xmlns:a16="http://schemas.microsoft.com/office/drawing/2014/main" id="{B38DA6BF-6F08-7C9A-A597-CBDAE995A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4754" y="5734697"/>
            <a:ext cx="1008380" cy="6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A0508E5-BD78-2E67-AE23-2174A536F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6220" y="5135105"/>
            <a:ext cx="947420" cy="9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45981BC3-D221-DE95-4773-286A5BDB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4316" y="5466483"/>
            <a:ext cx="690880" cy="6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Linux Logo, symbol, meaning, history, PNG, brand">
            <a:extLst>
              <a:ext uri="{FF2B5EF4-FFF2-40B4-BE49-F238E27FC236}">
                <a16:creationId xmlns:a16="http://schemas.microsoft.com/office/drawing/2014/main" id="{DEC288DF-EDF8-C86E-F460-25186DED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9129" y="5706255"/>
            <a:ext cx="1334048" cy="7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E9691-0CD3-08D9-0FCC-C7BFB6DEC74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9730" y="4721267"/>
            <a:ext cx="705024" cy="695655"/>
          </a:xfrm>
          <a:prstGeom prst="rect">
            <a:avLst/>
          </a:prstGeom>
        </p:spPr>
      </p:pic>
      <p:pic>
        <p:nvPicPr>
          <p:cNvPr id="3096" name="Picture 24" descr="The Most Important BSD Distributions | Unixmen">
            <a:extLst>
              <a:ext uri="{FF2B5EF4-FFF2-40B4-BE49-F238E27FC236}">
                <a16:creationId xmlns:a16="http://schemas.microsoft.com/office/drawing/2014/main" id="{CD2D5750-6790-6E74-B5C0-A4911F578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7756" y="5306205"/>
            <a:ext cx="8580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search Labs and Centers | School of Engineering">
            <a:extLst>
              <a:ext uri="{FF2B5EF4-FFF2-40B4-BE49-F238E27FC236}">
                <a16:creationId xmlns:a16="http://schemas.microsoft.com/office/drawing/2014/main" id="{EE964C47-4B4A-C3C8-21D2-B34407FD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7380" y="4497850"/>
            <a:ext cx="1008380" cy="10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4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F827-6106-A512-2C6B-4C77405D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9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Gather Initial Image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36139-7A62-8003-23A1-A65070ED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" y="1561464"/>
            <a:ext cx="10744200" cy="5060635"/>
          </a:xfrm>
        </p:spPr>
        <p:txBody>
          <a:bodyPr/>
          <a:lstStyle/>
          <a:p>
            <a:r>
              <a:rPr lang="en-US" dirty="0"/>
              <a:t>Trigger On Motion to Capture Initial Dataset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Save the largest image we can as a JPEG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Subtract each BITMAP from the prior image</a:t>
            </a:r>
            <a:r>
              <a:rPr lang="en-US" baseline="30000" dirty="0"/>
              <a:t>[3]</a:t>
            </a:r>
          </a:p>
          <a:p>
            <a:pPr lvl="2"/>
            <a:r>
              <a:rPr lang="en-US" dirty="0"/>
              <a:t>Subtract the R, G, and B from each prior to each image.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up and just capture on a timer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5378D-7109-1E94-3AEF-3BAC1B48CC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880" y="4006531"/>
            <a:ext cx="1765300" cy="1919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272EB-F005-03F8-21E1-0EBA7744E7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479" y="576897"/>
            <a:ext cx="1599321" cy="2310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F76F0-1BCC-FF93-A7EC-F067111E3F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9822" y="3566159"/>
            <a:ext cx="2099173" cy="29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1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8B87AD-DCC3-8CFE-6B48-8E19DD7A1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025" y="3432809"/>
            <a:ext cx="5251450" cy="3150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38B90-A1C7-9FEA-B10B-6D2CF5B9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Working on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453C-C6E1-EF20-6191-038F55196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770769"/>
            <a:ext cx="10515600" cy="4351338"/>
          </a:xfrm>
        </p:spPr>
        <p:txBody>
          <a:bodyPr/>
          <a:lstStyle/>
          <a:p>
            <a:r>
              <a:rPr lang="en-US" dirty="0"/>
              <a:t>Start with super tiny modified LeNetV5 model to find out how large of image size we can handle.</a:t>
            </a:r>
          </a:p>
          <a:p>
            <a:pPr lvl="1"/>
            <a:r>
              <a:rPr lang="en-US" dirty="0"/>
              <a:t>Initial model size ~50kB</a:t>
            </a:r>
          </a:p>
          <a:p>
            <a:pPr lvl="2"/>
            <a:r>
              <a:rPr lang="en-US" dirty="0"/>
              <a:t>Still: 3M (At JPG Qual 70)</a:t>
            </a:r>
          </a:p>
          <a:p>
            <a:pPr lvl="2"/>
            <a:r>
              <a:rPr lang="en-US" dirty="0"/>
              <a:t>Video: 640x480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FreeBSD_daemon_large | David B | Flickr">
            <a:extLst>
              <a:ext uri="{FF2B5EF4-FFF2-40B4-BE49-F238E27FC236}">
                <a16:creationId xmlns:a16="http://schemas.microsoft.com/office/drawing/2014/main" id="{A056B3F4-2B0B-C7C7-47BD-762EB4B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5519" y="2428615"/>
            <a:ext cx="2981325" cy="37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Lost Film: Fantasia">
            <a:extLst>
              <a:ext uri="{FF2B5EF4-FFF2-40B4-BE49-F238E27FC236}">
                <a16:creationId xmlns:a16="http://schemas.microsoft.com/office/drawing/2014/main" id="{F8C418D1-2020-D891-FBAE-0D8D7AD7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480" y="2348534"/>
            <a:ext cx="5653723" cy="42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1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BB1-DD83-919F-8D9B-887D6D69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 Over With Arduino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9F8C-1D1C-DA5F-8183-22DF0C3E8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super tiny LeNetV5</a:t>
            </a:r>
            <a:r>
              <a:rPr lang="en-US" baseline="30000" dirty="0"/>
              <a:t>[4] </a:t>
            </a:r>
            <a:r>
              <a:rPr lang="en-US" dirty="0"/>
              <a:t>model to find out how large of image size we can handle.</a:t>
            </a:r>
          </a:p>
          <a:p>
            <a:pPr lvl="1"/>
            <a:r>
              <a:rPr lang="en-US" dirty="0"/>
              <a:t>Initial model size ~50kB</a:t>
            </a:r>
          </a:p>
          <a:p>
            <a:pPr lvl="2"/>
            <a:r>
              <a:rPr lang="en-US" dirty="0"/>
              <a:t>Still: 640x 480 (VGA)</a:t>
            </a:r>
          </a:p>
          <a:p>
            <a:pPr lvl="2"/>
            <a:r>
              <a:rPr lang="en-US" dirty="0"/>
              <a:t>Video: 320x240 (QVGA)</a:t>
            </a:r>
          </a:p>
          <a:p>
            <a:pPr lvl="2"/>
            <a:r>
              <a:rPr lang="en-US" dirty="0"/>
              <a:t>Smallest image size camera will do is: 96x96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Max model size:</a:t>
            </a:r>
          </a:p>
          <a:p>
            <a:pPr lvl="2"/>
            <a:r>
              <a:rPr lang="en-US" dirty="0"/>
              <a:t>Camera Memor:1.5 MB</a:t>
            </a:r>
          </a:p>
          <a:p>
            <a:pPr lvl="2"/>
            <a:r>
              <a:rPr lang="en-US" dirty="0"/>
              <a:t>Image Size at QVGA: 153.6kB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18408</TotalTime>
  <Words>2642</Words>
  <Application>Microsoft Macintosh PowerPoint</Application>
  <PresentationFormat>Widescreen</PresentationFormat>
  <Paragraphs>471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Times New Roman, serif</vt:lpstr>
      <vt:lpstr>Wingdings</vt:lpstr>
      <vt:lpstr>Office Theme</vt:lpstr>
      <vt:lpstr>Machine Learning  Image Based Pest Species Identification  For Embedded Systems</vt:lpstr>
      <vt:lpstr>Pest Species Identification</vt:lpstr>
      <vt:lpstr>Hardware</vt:lpstr>
      <vt:lpstr>System Overview</vt:lpstr>
      <vt:lpstr>Pipeline/Flowchart</vt:lpstr>
      <vt:lpstr>Toolkit/Tec Stack</vt:lpstr>
      <vt:lpstr>Gather Initial Image Set</vt:lpstr>
      <vt:lpstr>Get Working on Device</vt:lpstr>
      <vt:lpstr>Start Over With Arduino Library</vt:lpstr>
      <vt:lpstr>Model Wont Build</vt:lpstr>
      <vt:lpstr>We have Pipeline!  Now Build The Model</vt:lpstr>
      <vt:lpstr>New Plan: Skip Object Detection Use Classifier Only</vt:lpstr>
      <vt:lpstr>How Big an Image Can We do</vt:lpstr>
      <vt:lpstr>No Way It Will Work on Full Image</vt:lpstr>
      <vt:lpstr>Pruned Pre-Trained Model</vt:lpstr>
      <vt:lpstr>New Plan:  Build and Train  Model From Scratch</vt:lpstr>
      <vt:lpstr>Not Enough Images (Too Many Empty)</vt:lpstr>
      <vt:lpstr>Run Real Time (AKA: And My Troubles Began)</vt:lpstr>
      <vt:lpstr>At night it works, but in the daytime it doesn’t</vt:lpstr>
      <vt:lpstr>… Still Every Image the Same Results</vt:lpstr>
      <vt:lpstr>It Works!</vt:lpstr>
      <vt:lpstr>MobileNetV1</vt:lpstr>
      <vt:lpstr>New Plan: Run With What I Have</vt:lpstr>
      <vt:lpstr>PyTorch  TF Lite - Microcontroller</vt:lpstr>
      <vt:lpstr>Re-Train on Larger Dataset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Mehlman</dc:creator>
  <cp:lastModifiedBy>Josh Mehlman</cp:lastModifiedBy>
  <cp:revision>51</cp:revision>
  <dcterms:created xsi:type="dcterms:W3CDTF">2024-03-15T23:44:59Z</dcterms:created>
  <dcterms:modified xsi:type="dcterms:W3CDTF">2024-05-15T18:11:06Z</dcterms:modified>
</cp:coreProperties>
</file>